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35"/>
  </p:notesMasterIdLst>
  <p:handoutMasterIdLst>
    <p:handoutMasterId r:id="rId36"/>
  </p:handoutMasterIdLst>
  <p:sldIdLst>
    <p:sldId id="331" r:id="rId2"/>
    <p:sldId id="332" r:id="rId3"/>
    <p:sldId id="602" r:id="rId4"/>
    <p:sldId id="615" r:id="rId5"/>
    <p:sldId id="603" r:id="rId6"/>
    <p:sldId id="604" r:id="rId7"/>
    <p:sldId id="605" r:id="rId8"/>
    <p:sldId id="606" r:id="rId9"/>
    <p:sldId id="607" r:id="rId10"/>
    <p:sldId id="608" r:id="rId11"/>
    <p:sldId id="616" r:id="rId12"/>
    <p:sldId id="609" r:id="rId13"/>
    <p:sldId id="610" r:id="rId14"/>
    <p:sldId id="611" r:id="rId15"/>
    <p:sldId id="612" r:id="rId16"/>
    <p:sldId id="613" r:id="rId17"/>
    <p:sldId id="614" r:id="rId18"/>
    <p:sldId id="348" r:id="rId19"/>
    <p:sldId id="397" r:id="rId20"/>
    <p:sldId id="394" r:id="rId21"/>
    <p:sldId id="595" r:id="rId22"/>
    <p:sldId id="579" r:id="rId23"/>
    <p:sldId id="349" r:id="rId24"/>
    <p:sldId id="350" r:id="rId25"/>
    <p:sldId id="596" r:id="rId26"/>
    <p:sldId id="351" r:id="rId27"/>
    <p:sldId id="597" r:id="rId28"/>
    <p:sldId id="598" r:id="rId29"/>
    <p:sldId id="599" r:id="rId30"/>
    <p:sldId id="576" r:id="rId31"/>
    <p:sldId id="575" r:id="rId32"/>
    <p:sldId id="600" r:id="rId33"/>
    <p:sldId id="601" r:id="rId34"/>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10" autoAdjust="0"/>
    <p:restoredTop sz="94776"/>
  </p:normalViewPr>
  <p:slideViewPr>
    <p:cSldViewPr snapToGrid="0">
      <p:cViewPr varScale="1">
        <p:scale>
          <a:sx n="121" d="100"/>
          <a:sy n="121" d="100"/>
        </p:scale>
        <p:origin x="1808" y="18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73" d="100"/>
          <a:sy n="73" d="100"/>
        </p:scale>
        <p:origin x="-1626"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3" name="Rectangle 3"/>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2650">
              <a:defRPr sz="1100">
                <a:latin typeface="Helvetica" panose="020B0604020202020204" pitchFamily="34" charset="0"/>
              </a:defRPr>
            </a:lvl1pPr>
          </a:lstStyle>
          <a:p>
            <a:pPr>
              <a:defRPr/>
            </a:pPr>
            <a:endParaRPr lang="en-US" altLang="en-US"/>
          </a:p>
        </p:txBody>
      </p:sp>
      <p:sp>
        <p:nvSpPr>
          <p:cNvPr id="46084" name="Rectangle 4"/>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5" name="Rectangle 5"/>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anose="020B0604020202020204" pitchFamily="34" charset="0"/>
              </a:defRPr>
            </a:lvl1pPr>
          </a:lstStyle>
          <a:p>
            <a:pPr>
              <a:defRPr/>
            </a:pPr>
            <a:fld id="{2880409A-2B82-4B1F-9506-61CCD4BB9C1C}" type="slidenum">
              <a:rPr lang="en-US" altLang="en-US"/>
              <a:pPr>
                <a:defRPr/>
              </a:pPr>
              <a:t>‹#›</a:t>
            </a:fld>
            <a:endParaRPr lang="en-US" altLang="en-US"/>
          </a:p>
        </p:txBody>
      </p:sp>
    </p:spTree>
    <p:extLst>
      <p:ext uri="{BB962C8B-B14F-4D97-AF65-F5344CB8AC3E}">
        <p14:creationId xmlns:p14="http://schemas.microsoft.com/office/powerpoint/2010/main" val="2543059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47" name="Rectangle 3"/>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0275">
              <a:defRPr sz="1200">
                <a:latin typeface="Times New Roman" panose="02020603050405020304" pitchFamily="18" charset="0"/>
              </a:defRPr>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51" name="Rectangle 7"/>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12F8B05C-3C0D-4305-A44B-80B6DBCCA633}" type="slidenum">
              <a:rPr lang="en-US" altLang="en-US"/>
              <a:pPr>
                <a:defRPr/>
              </a:pPr>
              <a:t>‹#›</a:t>
            </a:fld>
            <a:endParaRPr lang="en-US" altLang="en-US"/>
          </a:p>
        </p:txBody>
      </p:sp>
    </p:spTree>
    <p:extLst>
      <p:ext uri="{BB962C8B-B14F-4D97-AF65-F5344CB8AC3E}">
        <p14:creationId xmlns:p14="http://schemas.microsoft.com/office/powerpoint/2010/main" val="8463232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14D6DD7-81B8-4B4D-B9A7-515B6F6F9373}" type="slidenum">
              <a:rPr lang="en-US" altLang="en-US">
                <a:latin typeface="Helvetica" panose="020B0604020202020204" pitchFamily="34" charset="0"/>
              </a:rPr>
              <a:pPr/>
              <a:t>1</a:t>
            </a:fld>
            <a:endParaRPr lang="en-US" altLang="en-US">
              <a:latin typeface="Helvetica"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425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0191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86206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132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8025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461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702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14CB6AC-A45D-4ED8-85DF-1AAF34C8E7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F60DB3-8675-4C3A-A4C5-49FA7F8BA054}" type="slidenum">
              <a:rPr lang="en-US" altLang="en-US" smtClean="0">
                <a:latin typeface="Helvetica" panose="020B0604020202020204" pitchFamily="34" charset="0"/>
              </a:rPr>
              <a:pPr/>
              <a:t>18</a:t>
            </a:fld>
            <a:endParaRPr lang="en-US" altLang="en-US">
              <a:latin typeface="Helvetica" panose="020B0604020202020204" pitchFamily="34" charset="0"/>
            </a:endParaRPr>
          </a:p>
        </p:txBody>
      </p:sp>
      <p:sp>
        <p:nvSpPr>
          <p:cNvPr id="30723" name="Rectangle 2">
            <a:extLst>
              <a:ext uri="{FF2B5EF4-FFF2-40B4-BE49-F238E27FC236}">
                <a16:creationId xmlns:a16="http://schemas.microsoft.com/office/drawing/2014/main" id="{10B1F408-4E60-484E-AAC6-5CB49F2C567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6DA2AA10-CFAF-4D71-8B4C-4BDCE4C860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5EE7CB2B-03ED-466B-B151-0C4B20F96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85941B-80D1-4887-A8DF-DBF193DEAA52}" type="slidenum">
              <a:rPr lang="en-US" altLang="en-US" smtClean="0">
                <a:latin typeface="Helvetica" panose="020B0604020202020204" pitchFamily="34" charset="0"/>
              </a:rPr>
              <a:pPr/>
              <a:t>19</a:t>
            </a:fld>
            <a:endParaRPr lang="en-US" altLang="en-US">
              <a:latin typeface="Helvetica" panose="020B0604020202020204" pitchFamily="34" charset="0"/>
            </a:endParaRPr>
          </a:p>
        </p:txBody>
      </p:sp>
      <p:sp>
        <p:nvSpPr>
          <p:cNvPr id="32771" name="Rectangle 2">
            <a:extLst>
              <a:ext uri="{FF2B5EF4-FFF2-40B4-BE49-F238E27FC236}">
                <a16:creationId xmlns:a16="http://schemas.microsoft.com/office/drawing/2014/main" id="{BEDEB90C-24AF-47E5-8C32-F0F397198F65}"/>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41EB352D-DACB-43FC-AE0B-D8DBC72923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622BFB8-5A41-4497-B1F2-B81C1A1A11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A94805-3B95-4B13-97D8-C9A14B573AC7}" type="slidenum">
              <a:rPr lang="en-US" altLang="en-US" smtClean="0">
                <a:latin typeface="Helvetica" panose="020B0604020202020204" pitchFamily="34" charset="0"/>
              </a:rPr>
              <a:pPr/>
              <a:t>20</a:t>
            </a:fld>
            <a:endParaRPr lang="en-US" altLang="en-US">
              <a:latin typeface="Helvetica" panose="020B0604020202020204" pitchFamily="34" charset="0"/>
            </a:endParaRPr>
          </a:p>
        </p:txBody>
      </p:sp>
      <p:sp>
        <p:nvSpPr>
          <p:cNvPr id="34819" name="Rectangle 2">
            <a:extLst>
              <a:ext uri="{FF2B5EF4-FFF2-40B4-BE49-F238E27FC236}">
                <a16:creationId xmlns:a16="http://schemas.microsoft.com/office/drawing/2014/main" id="{F1024C27-4A41-484C-86D9-ACEC7D5D120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1DCAF5-5FA6-488B-BCC6-4B3415513F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87AD5D4-821B-4BB0-AB08-02BAC3E9C5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73087D-7D5C-4F3A-BFF0-0908A7B53498}" type="slidenum">
              <a:rPr lang="en-US" altLang="en-US" smtClean="0">
                <a:latin typeface="Helvetica" panose="020B0604020202020204" pitchFamily="34" charset="0"/>
              </a:rPr>
              <a:pPr/>
              <a:t>21</a:t>
            </a:fld>
            <a:endParaRPr lang="en-US" altLang="en-US">
              <a:latin typeface="Helvetica" panose="020B0604020202020204" pitchFamily="34" charset="0"/>
            </a:endParaRPr>
          </a:p>
        </p:txBody>
      </p:sp>
      <p:sp>
        <p:nvSpPr>
          <p:cNvPr id="36867" name="Rectangle 2">
            <a:extLst>
              <a:ext uri="{FF2B5EF4-FFF2-40B4-BE49-F238E27FC236}">
                <a16:creationId xmlns:a16="http://schemas.microsoft.com/office/drawing/2014/main" id="{FD243B30-4363-4C8A-A9A6-666E44BAE0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5E90B5E4-B63A-44A1-B6AF-817689434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0B17A1-3BB8-4188-997B-88FBC1D529CF}" type="slidenum">
              <a:rPr lang="en-US" altLang="en-US">
                <a:latin typeface="Helvetica" panose="020B0604020202020204" pitchFamily="34" charset="0"/>
              </a:rPr>
              <a:pPr/>
              <a:t>2</a:t>
            </a:fld>
            <a:endParaRPr lang="en-US" altLang="en-US">
              <a:latin typeface="Helvetica" panose="020B0604020202020204" pitchFamily="34"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4391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8F830D03-76F2-41A6-8FF5-6F18F479FE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7592D7-6B97-45B3-8011-44966F6F3DC1}" type="slidenum">
              <a:rPr lang="en-US" altLang="en-US" smtClean="0">
                <a:latin typeface="Helvetica" panose="020B0604020202020204" pitchFamily="34" charset="0"/>
              </a:rPr>
              <a:pPr/>
              <a:t>25</a:t>
            </a:fld>
            <a:endParaRPr lang="en-US" altLang="en-US">
              <a:latin typeface="Helvetica" panose="020B0604020202020204" pitchFamily="34" charset="0"/>
            </a:endParaRPr>
          </a:p>
        </p:txBody>
      </p:sp>
      <p:sp>
        <p:nvSpPr>
          <p:cNvPr id="41987" name="Rectangle 2">
            <a:extLst>
              <a:ext uri="{FF2B5EF4-FFF2-40B4-BE49-F238E27FC236}">
                <a16:creationId xmlns:a16="http://schemas.microsoft.com/office/drawing/2014/main" id="{EA17456D-0C6A-4CD2-BC91-595E72D3FB8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4C83D94-B0CB-4C68-8017-E06780C537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ADDC3A9-D3EF-443D-A4DF-F83BD523A365}"/>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E840D15D-7954-451B-8502-F4B0D88193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FF440FB-7120-4127-9B1D-92292D2CC73C}"/>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66D0972-9881-4EB1-AA47-4EBB12CB80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8014AD9-9DB6-4ED7-9B14-FCFD7319A748}"/>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0B2DB65-043C-4FC3-83A2-0C4909D2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C439577-E7EF-450C-9E47-5EE9CCB54DC6}"/>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0A90DB58-2805-4615-8D9C-A0BB0996E6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F7C19F8-83D2-47E6-85F7-D6C32E5AD80F}"/>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3D80445E-BAEF-45CA-BEC7-475AD5F7C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6C4D36B-C555-4D17-A512-F352BABF14F1}"/>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0E5CC8BC-BDB7-498D-AA10-ED44F8C7B1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6756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6996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519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548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6907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5002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0502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pic>
        <p:nvPicPr>
          <p:cNvPr id="7"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390375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242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85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48227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530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659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065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42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60237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72485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pic>
        <p:nvPicPr>
          <p:cNvPr id="1033"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51"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w3.cs.jmu.edu/kirkpams/OpenCSF/Books/csf/html/Pipes.html#:~:text=Also%20similar%20to%20anonymous%20pipes,until%20a%20reader%20becomes%20available." TargetMode="External"/><Relationship Id="rId2" Type="http://schemas.openxmlformats.org/officeDocument/2006/relationships/hyperlink" Target="https://w3.cs.jmu.edu/kirkpams/OpenCSF/Books/csf/html/Glossary.html#term-blocking-i-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nu.org/software/libc/manual/html_node/Opening-and-Closing-Files.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782638"/>
            <a:ext cx="7772400" cy="2127250"/>
          </a:xfrm>
        </p:spPr>
        <p:txBody>
          <a:bodyPr/>
          <a:lstStyle/>
          <a:p>
            <a:pPr eaLnBrk="1" hangingPunct="1"/>
            <a:r>
              <a:rPr lang="en-US" altLang="zh-CN" sz="4000" dirty="0"/>
              <a:t>Spring</a:t>
            </a:r>
            <a:r>
              <a:rPr lang="en-US" altLang="en-US" sz="4000" dirty="0"/>
              <a:t> 202</a:t>
            </a:r>
            <a:r>
              <a:rPr lang="en-US" altLang="zh-CN" sz="4000" dirty="0"/>
              <a:t>4</a:t>
            </a:r>
            <a:r>
              <a:rPr lang="en-US" altLang="en-US" sz="4000" dirty="0"/>
              <a:t> COMP 3511</a:t>
            </a:r>
            <a:br>
              <a:rPr lang="en-US" altLang="en-US" sz="4000" dirty="0"/>
            </a:br>
            <a:r>
              <a:rPr lang="en-US" altLang="en-US" sz="4000" dirty="0"/>
              <a:t>Review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A Named Pipe (FIFO) Example</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200" y="1069975"/>
            <a:ext cx="8066088"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b="1" kern="0" dirty="0"/>
              <a:t>Execution results</a:t>
            </a:r>
          </a:p>
          <a:p>
            <a:pPr lvl="1"/>
            <a:r>
              <a:rPr lang="en-US" altLang="en-US" b="1" kern="0" dirty="0"/>
              <a:t>In one terminal</a:t>
            </a:r>
          </a:p>
          <a:p>
            <a:pPr lvl="1"/>
            <a:endParaRPr lang="en-US" altLang="en-US" b="1" kern="0" dirty="0"/>
          </a:p>
          <a:p>
            <a:pPr lvl="1"/>
            <a:endParaRPr lang="en-US" altLang="en-US" b="1" kern="0" dirty="0"/>
          </a:p>
          <a:p>
            <a:pPr lvl="1"/>
            <a:endParaRPr lang="en-US" altLang="en-US" b="1" kern="0" dirty="0"/>
          </a:p>
          <a:p>
            <a:pPr lvl="1"/>
            <a:endParaRPr lang="en-US" altLang="en-US" b="1" kern="0" dirty="0"/>
          </a:p>
          <a:p>
            <a:pPr lvl="1"/>
            <a:endParaRPr lang="en-US" altLang="en-US" b="1" kern="0" dirty="0"/>
          </a:p>
          <a:p>
            <a:pPr lvl="1"/>
            <a:r>
              <a:rPr lang="en-US" altLang="en-US" b="1" kern="0" dirty="0"/>
              <a:t>In another terminal</a:t>
            </a:r>
          </a:p>
          <a:p>
            <a:pPr marL="457200" lvl="1" indent="0">
              <a:buNone/>
            </a:pPr>
            <a:endParaRPr lang="en-US" altLang="en-US" kern="0" dirty="0"/>
          </a:p>
        </p:txBody>
      </p:sp>
      <p:pic>
        <p:nvPicPr>
          <p:cNvPr id="3" name="Picture 2" descr="Text&#10;&#10;Description automatically generated">
            <a:extLst>
              <a:ext uri="{FF2B5EF4-FFF2-40B4-BE49-F238E27FC236}">
                <a16:creationId xmlns:a16="http://schemas.microsoft.com/office/drawing/2014/main" id="{AC02C535-DC20-6E43-9A62-73D6E85E0DF3}"/>
              </a:ext>
            </a:extLst>
          </p:cNvPr>
          <p:cNvPicPr>
            <a:picLocks noChangeAspect="1"/>
          </p:cNvPicPr>
          <p:nvPr/>
        </p:nvPicPr>
        <p:blipFill>
          <a:blip r:embed="rId3"/>
          <a:stretch>
            <a:fillRect/>
          </a:stretch>
        </p:blipFill>
        <p:spPr>
          <a:xfrm>
            <a:off x="814388" y="2041904"/>
            <a:ext cx="7708900" cy="1308100"/>
          </a:xfrm>
          <a:prstGeom prst="rect">
            <a:avLst/>
          </a:prstGeom>
        </p:spPr>
      </p:pic>
      <p:pic>
        <p:nvPicPr>
          <p:cNvPr id="6" name="Picture 5" descr="Text&#10;&#10;Description automatically generated">
            <a:extLst>
              <a:ext uri="{FF2B5EF4-FFF2-40B4-BE49-F238E27FC236}">
                <a16:creationId xmlns:a16="http://schemas.microsoft.com/office/drawing/2014/main" id="{B87F02D5-AC7F-5241-8B19-D5418F4C0DDD}"/>
              </a:ext>
            </a:extLst>
          </p:cNvPr>
          <p:cNvPicPr>
            <a:picLocks noChangeAspect="1"/>
          </p:cNvPicPr>
          <p:nvPr/>
        </p:nvPicPr>
        <p:blipFill>
          <a:blip r:embed="rId4"/>
          <a:stretch>
            <a:fillRect/>
          </a:stretch>
        </p:blipFill>
        <p:spPr>
          <a:xfrm>
            <a:off x="814388" y="4383190"/>
            <a:ext cx="5930361" cy="945232"/>
          </a:xfrm>
          <a:prstGeom prst="rect">
            <a:avLst/>
          </a:prstGeom>
        </p:spPr>
      </p:pic>
    </p:spTree>
    <p:extLst>
      <p:ext uri="{BB962C8B-B14F-4D97-AF65-F5344CB8AC3E}">
        <p14:creationId xmlns:p14="http://schemas.microsoft.com/office/powerpoint/2010/main" val="1176127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B863F-25F2-9A21-1FED-161D89E66158}"/>
              </a:ext>
            </a:extLst>
          </p:cNvPr>
          <p:cNvSpPr>
            <a:spLocks noGrp="1"/>
          </p:cNvSpPr>
          <p:nvPr>
            <p:ph type="title"/>
          </p:nvPr>
        </p:nvSpPr>
        <p:spPr/>
        <p:txBody>
          <a:bodyPr/>
          <a:lstStyle/>
          <a:p>
            <a:r>
              <a:rPr kumimoji="1" lang="en-US" altLang="zh-CN" dirty="0"/>
              <a:t>Blocking</a:t>
            </a:r>
            <a:r>
              <a:rPr kumimoji="1" lang="zh-CN" altLang="en-US" dirty="0"/>
              <a:t> </a:t>
            </a:r>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0BA94D6B-A9AB-A060-729F-E8C749C80E6B}"/>
              </a:ext>
            </a:extLst>
          </p:cNvPr>
          <p:cNvSpPr>
            <a:spLocks noGrp="1"/>
          </p:cNvSpPr>
          <p:nvPr>
            <p:ph idx="1"/>
          </p:nvPr>
        </p:nvSpPr>
        <p:spPr>
          <a:xfrm>
            <a:off x="806450" y="1233488"/>
            <a:ext cx="8229600" cy="4957105"/>
          </a:xfrm>
        </p:spPr>
        <p:txBody>
          <a:bodyPr/>
          <a:lstStyle/>
          <a:p>
            <a:pPr algn="l"/>
            <a:r>
              <a:rPr lang="en" altLang="zh-CN" b="0" i="0" dirty="0">
                <a:solidFill>
                  <a:srgbClr val="212529"/>
                </a:solidFill>
                <a:effectLst/>
                <a:latin typeface="Arial" panose="020B0604020202020204" pitchFamily="34" charset="0"/>
              </a:rPr>
              <a:t>Although FIFOs use standard file I/O functions (e.g., open(), read(), and write()), it is important to note that they are not regular files. Specifically, once data has been read from a FIFO, the data is discarded and cannot be read again (just like an anonymous pipe). In contrast, with a regular file, multiple processes can read the same data from the same file. That is, regular files store data persistently, but FIFOs do not. Consequently, FIFOs cannot be used for broadcasting a single message to multiple recipients; only one process can read the data. Similarly, FIFOs (like pipes) are not suitable for bi-directional communication; if a process writes into the FIFO then immediately tries to read a response, </a:t>
            </a:r>
            <a:r>
              <a:rPr lang="en" altLang="zh-CN" b="1" i="0" dirty="0">
                <a:solidFill>
                  <a:srgbClr val="212529"/>
                </a:solidFill>
                <a:effectLst/>
                <a:latin typeface="Arial" panose="020B0604020202020204" pitchFamily="34" charset="0"/>
              </a:rPr>
              <a:t>it may read its own message</a:t>
            </a:r>
            <a:r>
              <a:rPr lang="en" altLang="zh-CN" b="0" i="0" dirty="0">
                <a:solidFill>
                  <a:srgbClr val="212529"/>
                </a:solidFill>
                <a:effectLst/>
                <a:latin typeface="Arial" panose="020B0604020202020204" pitchFamily="34" charset="0"/>
              </a:rPr>
              <a:t>!</a:t>
            </a:r>
          </a:p>
          <a:p>
            <a:pPr algn="l"/>
            <a:r>
              <a:rPr lang="en" altLang="zh-CN" b="0" i="0" dirty="0">
                <a:solidFill>
                  <a:srgbClr val="212529"/>
                </a:solidFill>
                <a:effectLst/>
                <a:latin typeface="Arial" panose="020B0604020202020204" pitchFamily="34" charset="0"/>
              </a:rPr>
              <a:t>Also similar to anonymous pipes, </a:t>
            </a:r>
            <a:r>
              <a:rPr lang="en" altLang="zh-CN" b="0" i="0" dirty="0">
                <a:solidFill>
                  <a:srgbClr val="C00000"/>
                </a:solidFill>
                <a:effectLst/>
                <a:latin typeface="Arial" panose="020B0604020202020204" pitchFamily="34" charset="0"/>
              </a:rPr>
              <a:t>FIFOs use </a:t>
            </a:r>
            <a:r>
              <a:rPr lang="en" altLang="zh-CN" b="1" i="0" u="none" strike="noStrike" dirty="0">
                <a:solidFill>
                  <a:srgbClr val="C00000"/>
                </a:solidFill>
                <a:effectLst/>
                <a:latin typeface="Arial" panose="020B0604020202020204" pitchFamily="34" charset="0"/>
                <a:hlinkClick r:id="rId2">
                  <a:extLst>
                    <a:ext uri="{A12FA001-AC4F-418D-AE19-62706E023703}">
                      <ahyp:hlinkClr xmlns:ahyp="http://schemas.microsoft.com/office/drawing/2018/hyperlinkcolor" val="tx"/>
                    </a:ext>
                  </a:extLst>
                </a:hlinkClick>
              </a:rPr>
              <a:t>blocking I/O</a:t>
            </a:r>
            <a:r>
              <a:rPr lang="en" altLang="zh-CN" b="0" i="0" dirty="0">
                <a:solidFill>
                  <a:srgbClr val="C00000"/>
                </a:solidFill>
                <a:effectLst/>
                <a:latin typeface="Arial" panose="020B0604020202020204" pitchFamily="34" charset="0"/>
              </a:rPr>
              <a:t> until both ends are opened by at least one process. </a:t>
            </a:r>
            <a:r>
              <a:rPr lang="en" altLang="zh-CN" b="0" i="0" dirty="0">
                <a:solidFill>
                  <a:srgbClr val="212529"/>
                </a:solidFill>
                <a:effectLst/>
                <a:latin typeface="Arial" panose="020B0604020202020204" pitchFamily="34" charset="0"/>
              </a:rPr>
              <a:t>As such, there is no concern about a process writing into the FIFO too soon; if no process has opened the FIFO for reading, the writing process will block until a reader becomes available. This behavior may be problematic if the writing process needs to perform some other task. To resolve this problem, pass the O_NONBLOCK option during the call to open() to make the FIFO access non-blocking</a:t>
            </a:r>
          </a:p>
          <a:p>
            <a:endParaRPr kumimoji="1" lang="zh-CN" altLang="en-US" dirty="0"/>
          </a:p>
        </p:txBody>
      </p:sp>
      <p:sp>
        <p:nvSpPr>
          <p:cNvPr id="6" name="文本框 5">
            <a:extLst>
              <a:ext uri="{FF2B5EF4-FFF2-40B4-BE49-F238E27FC236}">
                <a16:creationId xmlns:a16="http://schemas.microsoft.com/office/drawing/2014/main" id="{9CF5ADD8-37DE-C5C9-FE2C-B4D8CEB67BBD}"/>
              </a:ext>
            </a:extLst>
          </p:cNvPr>
          <p:cNvSpPr txBox="1"/>
          <p:nvPr/>
        </p:nvSpPr>
        <p:spPr>
          <a:xfrm>
            <a:off x="5108028" y="6484883"/>
            <a:ext cx="184731" cy="369332"/>
          </a:xfrm>
          <a:prstGeom prst="rect">
            <a:avLst/>
          </a:prstGeom>
          <a:noFill/>
        </p:spPr>
        <p:txBody>
          <a:bodyPr wrap="none" rtlCol="0">
            <a:spAutoFit/>
          </a:bodyPr>
          <a:lstStyle/>
          <a:p>
            <a:endParaRPr kumimoji="1" lang="zh-CN" altLang="en-US" dirty="0"/>
          </a:p>
        </p:txBody>
      </p:sp>
      <p:sp>
        <p:nvSpPr>
          <p:cNvPr id="7" name="文本框 6">
            <a:extLst>
              <a:ext uri="{FF2B5EF4-FFF2-40B4-BE49-F238E27FC236}">
                <a16:creationId xmlns:a16="http://schemas.microsoft.com/office/drawing/2014/main" id="{5A59BCD1-8074-C175-E5EE-F528254FEBF0}"/>
              </a:ext>
            </a:extLst>
          </p:cNvPr>
          <p:cNvSpPr txBox="1"/>
          <p:nvPr/>
        </p:nvSpPr>
        <p:spPr>
          <a:xfrm>
            <a:off x="4006993" y="6484883"/>
            <a:ext cx="1462708" cy="307777"/>
          </a:xfrm>
          <a:prstGeom prst="rect">
            <a:avLst/>
          </a:prstGeom>
          <a:noFill/>
        </p:spPr>
        <p:txBody>
          <a:bodyPr wrap="none" rtlCol="0">
            <a:spAutoFit/>
          </a:bodyPr>
          <a:lstStyle/>
          <a:p>
            <a:r>
              <a:rPr kumimoji="1" lang="en-US" altLang="zh-CN" sz="1400" dirty="0">
                <a:hlinkClick r:id="rId3"/>
              </a:rPr>
              <a:t>Reference</a:t>
            </a:r>
            <a:r>
              <a:rPr kumimoji="1" lang="zh-CN" altLang="en-US" sz="1400" dirty="0">
                <a:hlinkClick r:id="rId3"/>
              </a:rPr>
              <a:t> </a:t>
            </a:r>
            <a:r>
              <a:rPr kumimoji="1" lang="en-US" altLang="zh-CN" sz="1400" dirty="0">
                <a:hlinkClick r:id="rId3"/>
              </a:rPr>
              <a:t>link</a:t>
            </a:r>
            <a:endParaRPr kumimoji="1" lang="zh-CN" altLang="en-US" sz="1400" dirty="0"/>
          </a:p>
        </p:txBody>
      </p:sp>
    </p:spTree>
    <p:extLst>
      <p:ext uri="{BB962C8B-B14F-4D97-AF65-F5344CB8AC3E}">
        <p14:creationId xmlns:p14="http://schemas.microsoft.com/office/powerpoint/2010/main" val="10536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Recap the APIs</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200" y="1069975"/>
            <a:ext cx="8066088"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b="1" kern="0" dirty="0"/>
              <a:t>FIFO-specific</a:t>
            </a:r>
          </a:p>
          <a:p>
            <a:pPr lvl="1"/>
            <a:r>
              <a:rPr lang="en-US" b="0" i="0" dirty="0">
                <a:solidFill>
                  <a:srgbClr val="000000"/>
                </a:solidFill>
                <a:effectLst/>
                <a:latin typeface="Courier" pitchFamily="2" charset="0"/>
              </a:rPr>
              <a:t>int </a:t>
            </a:r>
            <a:r>
              <a:rPr lang="en-US" b="1" i="0" dirty="0" err="1">
                <a:solidFill>
                  <a:srgbClr val="000000"/>
                </a:solidFill>
                <a:effectLst/>
                <a:latin typeface="Courier" pitchFamily="2" charset="0"/>
              </a:rPr>
              <a:t>mkfifo</a:t>
            </a:r>
            <a:r>
              <a:rPr lang="en-US" b="0" i="0" dirty="0">
                <a:solidFill>
                  <a:srgbClr val="000000"/>
                </a:solidFill>
                <a:effectLst/>
                <a:latin typeface="Courier" pitchFamily="2" charset="0"/>
              </a:rPr>
              <a:t> </a:t>
            </a:r>
            <a:r>
              <a:rPr lang="en-US" b="0" i="1" dirty="0">
                <a:solidFill>
                  <a:srgbClr val="000000"/>
                </a:solidFill>
                <a:effectLst/>
                <a:latin typeface="Courier" pitchFamily="2" charset="0"/>
              </a:rPr>
              <a:t>(const char *filename, </a:t>
            </a:r>
            <a:r>
              <a:rPr lang="en-US" b="0" i="1" dirty="0" err="1">
                <a:solidFill>
                  <a:srgbClr val="000000"/>
                </a:solidFill>
                <a:effectLst/>
                <a:latin typeface="Courier" pitchFamily="2" charset="0"/>
              </a:rPr>
              <a:t>mode_t</a:t>
            </a:r>
            <a:r>
              <a:rPr lang="en-US" b="0" i="1" dirty="0">
                <a:solidFill>
                  <a:srgbClr val="000000"/>
                </a:solidFill>
                <a:effectLst/>
                <a:latin typeface="Courier" pitchFamily="2" charset="0"/>
              </a:rPr>
              <a:t> mode)</a:t>
            </a:r>
          </a:p>
          <a:p>
            <a:pPr lvl="2"/>
            <a:r>
              <a:rPr lang="en-US" b="0" i="0" dirty="0">
                <a:solidFill>
                  <a:srgbClr val="000000"/>
                </a:solidFill>
                <a:effectLst/>
                <a:latin typeface="Helvetica" pitchFamily="2" charset="0"/>
              </a:rPr>
              <a:t>The </a:t>
            </a:r>
            <a:r>
              <a:rPr lang="en-US" b="1" dirty="0" err="1">
                <a:latin typeface="Helvetica" pitchFamily="2" charset="0"/>
              </a:rPr>
              <a:t>mkfifo</a:t>
            </a:r>
            <a:r>
              <a:rPr lang="en-US" b="0" i="0" dirty="0">
                <a:solidFill>
                  <a:srgbClr val="000000"/>
                </a:solidFill>
                <a:effectLst/>
                <a:latin typeface="Helvetica" pitchFamily="2" charset="0"/>
              </a:rPr>
              <a:t> function is declared in the header file </a:t>
            </a:r>
            <a:r>
              <a:rPr lang="en-US" dirty="0">
                <a:latin typeface="Helvetica" pitchFamily="2" charset="0"/>
              </a:rPr>
              <a:t>`</a:t>
            </a:r>
            <a:r>
              <a:rPr lang="en-US" b="1" dirty="0">
                <a:latin typeface="Helvetica" pitchFamily="2" charset="0"/>
              </a:rPr>
              <a:t>sys/</a:t>
            </a:r>
            <a:r>
              <a:rPr lang="en-US" b="1" dirty="0" err="1">
                <a:latin typeface="Helvetica" pitchFamily="2" charset="0"/>
              </a:rPr>
              <a:t>stat.h</a:t>
            </a:r>
            <a:r>
              <a:rPr lang="en-US" dirty="0">
                <a:latin typeface="Helvetica" pitchFamily="2" charset="0"/>
              </a:rPr>
              <a:t>'</a:t>
            </a:r>
            <a:r>
              <a:rPr lang="en-US" b="0" i="0" dirty="0">
                <a:solidFill>
                  <a:srgbClr val="000000"/>
                </a:solidFill>
                <a:effectLst/>
                <a:latin typeface="Helvetica" pitchFamily="2" charset="0"/>
              </a:rPr>
              <a:t>.</a:t>
            </a:r>
            <a:endParaRPr lang="en-US" b="0" i="1" kern="0" dirty="0">
              <a:solidFill>
                <a:srgbClr val="000000"/>
              </a:solidFill>
              <a:effectLst/>
              <a:latin typeface="Helvetica" pitchFamily="2" charset="0"/>
            </a:endParaRPr>
          </a:p>
          <a:p>
            <a:pPr lvl="2"/>
            <a:r>
              <a:rPr lang="en-US" altLang="zh-CN" kern="0" dirty="0">
                <a:latin typeface="Helvetica" pitchFamily="2" charset="0"/>
              </a:rPr>
              <a:t>The </a:t>
            </a:r>
            <a:r>
              <a:rPr lang="en-US" altLang="zh-CN" b="1" kern="0" dirty="0" err="1">
                <a:latin typeface="Helvetica" pitchFamily="2" charset="0"/>
              </a:rPr>
              <a:t>mkfifo</a:t>
            </a:r>
            <a:r>
              <a:rPr lang="en-US" altLang="zh-CN" kern="0" dirty="0">
                <a:latin typeface="Helvetica" pitchFamily="2" charset="0"/>
              </a:rPr>
              <a:t> function makes a FIFO special file with name filename. The mode argument is used to set the file's permissions.</a:t>
            </a:r>
          </a:p>
          <a:p>
            <a:pPr lvl="2"/>
            <a:r>
              <a:rPr lang="en-US" altLang="zh-CN" kern="0" dirty="0">
                <a:latin typeface="Helvetica" pitchFamily="2" charset="0"/>
              </a:rPr>
              <a:t>The normal, successful return value from </a:t>
            </a:r>
            <a:r>
              <a:rPr lang="en-US" altLang="zh-CN" kern="0" dirty="0" err="1">
                <a:latin typeface="Helvetica" pitchFamily="2" charset="0"/>
              </a:rPr>
              <a:t>mkfifo</a:t>
            </a:r>
            <a:r>
              <a:rPr lang="en-US" altLang="zh-CN" kern="0" dirty="0">
                <a:latin typeface="Helvetica" pitchFamily="2" charset="0"/>
              </a:rPr>
              <a:t> is 0. In the case of an error, -1 is returned.</a:t>
            </a:r>
          </a:p>
          <a:p>
            <a:pPr lvl="1"/>
            <a:r>
              <a:rPr lang="en-US" altLang="zh-CN" kern="0" dirty="0"/>
              <a:t>Remarks</a:t>
            </a:r>
          </a:p>
          <a:p>
            <a:pPr lvl="2"/>
            <a:r>
              <a:rPr lang="en-US" altLang="zh-CN" kern="0" dirty="0"/>
              <a:t>Reading or writing pipe data is atomic if the size of data written is not greater than </a:t>
            </a:r>
            <a:r>
              <a:rPr lang="en-US" altLang="zh-CN" b="1" kern="0" dirty="0"/>
              <a:t>PIPE_BUF</a:t>
            </a:r>
            <a:r>
              <a:rPr lang="en-US" altLang="zh-CN" kern="0" dirty="0"/>
              <a:t>. </a:t>
            </a:r>
          </a:p>
          <a:p>
            <a:pPr lvl="2"/>
            <a:r>
              <a:rPr lang="en-US" altLang="zh-CN" kern="0" dirty="0"/>
              <a:t>Reading or writing a larger amount of data may not be atomic.</a:t>
            </a:r>
          </a:p>
          <a:p>
            <a:pPr lvl="3"/>
            <a:r>
              <a:rPr lang="en-US" altLang="zh-CN" kern="0" dirty="0"/>
              <a:t>for example, output data from other processes sharing the descriptor may be interspersed.</a:t>
            </a:r>
          </a:p>
          <a:p>
            <a:pPr lvl="3"/>
            <a:r>
              <a:rPr lang="en-US" altLang="zh-CN" kern="0" dirty="0"/>
              <a:t>Also, once </a:t>
            </a:r>
            <a:r>
              <a:rPr lang="en-US" altLang="zh-CN" b="1" kern="0" dirty="0"/>
              <a:t>PIPE_BUF </a:t>
            </a:r>
            <a:r>
              <a:rPr lang="en-US" altLang="zh-CN" kern="0" dirty="0"/>
              <a:t>characters have been written, further writes will block until some characters are read.</a:t>
            </a:r>
          </a:p>
        </p:txBody>
      </p:sp>
    </p:spTree>
    <p:extLst>
      <p:ext uri="{BB962C8B-B14F-4D97-AF65-F5344CB8AC3E}">
        <p14:creationId xmlns:p14="http://schemas.microsoft.com/office/powerpoint/2010/main" val="2000003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Recap the APIs</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200" y="1069975"/>
            <a:ext cx="8066088"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b="1" kern="0" dirty="0"/>
              <a:t>General IO</a:t>
            </a:r>
          </a:p>
          <a:p>
            <a:pPr lvl="1"/>
            <a:r>
              <a:rPr lang="en-US" b="0" i="1" dirty="0">
                <a:solidFill>
                  <a:srgbClr val="000000"/>
                </a:solidFill>
                <a:effectLst/>
                <a:latin typeface="Courier" pitchFamily="2" charset="0"/>
              </a:rPr>
              <a:t>int</a:t>
            </a:r>
            <a:r>
              <a:rPr lang="en-US" b="0" i="0" dirty="0">
                <a:solidFill>
                  <a:srgbClr val="000000"/>
                </a:solidFill>
                <a:effectLst/>
                <a:latin typeface="Courier" pitchFamily="2" charset="0"/>
              </a:rPr>
              <a:t> </a:t>
            </a:r>
            <a:r>
              <a:rPr lang="en-US" b="1" i="0" dirty="0">
                <a:solidFill>
                  <a:srgbClr val="000000"/>
                </a:solidFill>
                <a:effectLst/>
                <a:latin typeface="Courier" pitchFamily="2" charset="0"/>
              </a:rPr>
              <a:t>access</a:t>
            </a:r>
            <a:r>
              <a:rPr lang="en-US" b="0" i="0" dirty="0">
                <a:solidFill>
                  <a:srgbClr val="000000"/>
                </a:solidFill>
                <a:effectLst/>
                <a:latin typeface="Courier" pitchFamily="2" charset="0"/>
              </a:rPr>
              <a:t> </a:t>
            </a:r>
            <a:r>
              <a:rPr lang="en-US" b="0" i="1" dirty="0">
                <a:solidFill>
                  <a:srgbClr val="000000"/>
                </a:solidFill>
                <a:effectLst/>
                <a:latin typeface="Courier" pitchFamily="2" charset="0"/>
              </a:rPr>
              <a:t>(const char *filename, int how)</a:t>
            </a:r>
            <a:endParaRPr lang="en-US" b="0" i="1" kern="0" dirty="0">
              <a:solidFill>
                <a:srgbClr val="000000"/>
              </a:solidFill>
              <a:effectLst/>
              <a:latin typeface="Courier" pitchFamily="2" charset="0"/>
            </a:endParaRPr>
          </a:p>
          <a:p>
            <a:pPr lvl="2"/>
            <a:r>
              <a:rPr lang="en-US" b="0" i="0" dirty="0">
                <a:solidFill>
                  <a:srgbClr val="000000"/>
                </a:solidFill>
                <a:effectLst/>
                <a:latin typeface="Helvetica" pitchFamily="2" charset="0"/>
              </a:rPr>
              <a:t>The </a:t>
            </a:r>
            <a:r>
              <a:rPr lang="en-US" b="1" dirty="0">
                <a:latin typeface="Helvetica" pitchFamily="2" charset="0"/>
              </a:rPr>
              <a:t>access</a:t>
            </a:r>
            <a:r>
              <a:rPr lang="en-US" b="0" i="0" dirty="0">
                <a:solidFill>
                  <a:srgbClr val="000000"/>
                </a:solidFill>
                <a:effectLst/>
                <a:latin typeface="Helvetica" pitchFamily="2" charset="0"/>
              </a:rPr>
              <a:t> function is declared in the header file </a:t>
            </a:r>
            <a:r>
              <a:rPr lang="en-US" dirty="0">
                <a:latin typeface="Helvetica" pitchFamily="2" charset="0"/>
              </a:rPr>
              <a:t>`</a:t>
            </a:r>
            <a:r>
              <a:rPr lang="en-US" b="1" dirty="0" err="1">
                <a:latin typeface="Helvetica" pitchFamily="2" charset="0"/>
              </a:rPr>
              <a:t>unistd.h</a:t>
            </a:r>
            <a:r>
              <a:rPr lang="en-US" dirty="0">
                <a:latin typeface="Helvetica" pitchFamily="2" charset="0"/>
              </a:rPr>
              <a:t>'</a:t>
            </a:r>
            <a:r>
              <a:rPr lang="en-US" b="0" i="0" dirty="0">
                <a:solidFill>
                  <a:srgbClr val="000000"/>
                </a:solidFill>
                <a:effectLst/>
                <a:latin typeface="Helvetica" pitchFamily="2" charset="0"/>
              </a:rPr>
              <a:t>.</a:t>
            </a:r>
            <a:endParaRPr lang="en-US" altLang="zh-CN" kern="0" dirty="0">
              <a:latin typeface="Helvetica" pitchFamily="2" charset="0"/>
            </a:endParaRPr>
          </a:p>
          <a:p>
            <a:pPr lvl="2"/>
            <a:r>
              <a:rPr lang="en-US" altLang="zh-CN" kern="0" dirty="0">
                <a:latin typeface="Helvetica" pitchFamily="2" charset="0"/>
              </a:rPr>
              <a:t>The </a:t>
            </a:r>
            <a:r>
              <a:rPr lang="en-US" altLang="zh-CN" b="1" kern="0" dirty="0">
                <a:latin typeface="Helvetica" pitchFamily="2" charset="0"/>
              </a:rPr>
              <a:t>access</a:t>
            </a:r>
            <a:r>
              <a:rPr lang="en-US" altLang="zh-CN" kern="0" dirty="0">
                <a:latin typeface="Helvetica" pitchFamily="2" charset="0"/>
              </a:rPr>
              <a:t> function checks to see whether the file named by filename can be accessed in the way specified by the how argument. The how argument either can be the bitwise OR of the flags </a:t>
            </a:r>
            <a:r>
              <a:rPr lang="en-US" altLang="zh-CN" b="1" kern="0" dirty="0">
                <a:latin typeface="Helvetica" pitchFamily="2" charset="0"/>
              </a:rPr>
              <a:t>R_OK</a:t>
            </a:r>
            <a:r>
              <a:rPr lang="en-US" altLang="zh-CN" kern="0" dirty="0">
                <a:latin typeface="Helvetica" pitchFamily="2" charset="0"/>
              </a:rPr>
              <a:t>, </a:t>
            </a:r>
            <a:r>
              <a:rPr lang="en-US" altLang="zh-CN" b="1" kern="0" dirty="0">
                <a:latin typeface="Helvetica" pitchFamily="2" charset="0"/>
              </a:rPr>
              <a:t>W_OK</a:t>
            </a:r>
            <a:r>
              <a:rPr lang="en-US" altLang="zh-CN" kern="0" dirty="0">
                <a:latin typeface="Helvetica" pitchFamily="2" charset="0"/>
              </a:rPr>
              <a:t>, </a:t>
            </a:r>
            <a:r>
              <a:rPr lang="en-US" altLang="zh-CN" b="1" kern="0" dirty="0">
                <a:latin typeface="Helvetica" pitchFamily="2" charset="0"/>
              </a:rPr>
              <a:t>X_OK</a:t>
            </a:r>
            <a:r>
              <a:rPr lang="en-US" altLang="zh-CN" kern="0" dirty="0">
                <a:latin typeface="Helvetica" pitchFamily="2" charset="0"/>
              </a:rPr>
              <a:t>, or the existence test </a:t>
            </a:r>
            <a:r>
              <a:rPr lang="en-US" altLang="zh-CN" b="1" kern="0" dirty="0">
                <a:latin typeface="Helvetica" pitchFamily="2" charset="0"/>
              </a:rPr>
              <a:t>F_OK</a:t>
            </a:r>
            <a:r>
              <a:rPr lang="en-US" altLang="zh-CN" kern="0" dirty="0">
                <a:latin typeface="Helvetica" pitchFamily="2" charset="0"/>
              </a:rPr>
              <a:t>.</a:t>
            </a:r>
          </a:p>
          <a:p>
            <a:pPr lvl="2"/>
            <a:r>
              <a:rPr lang="en-US" altLang="zh-CN" kern="0" dirty="0">
                <a:latin typeface="Helvetica" pitchFamily="2" charset="0"/>
              </a:rPr>
              <a:t>The return value is 0 if the access is permitted, and -1 otherwise.</a:t>
            </a:r>
          </a:p>
          <a:p>
            <a:pPr lvl="1"/>
            <a:r>
              <a:rPr lang="en-US" altLang="zh-CN" kern="0" dirty="0">
                <a:latin typeface="Helvetica" pitchFamily="2" charset="0"/>
              </a:rPr>
              <a:t>Macros</a:t>
            </a:r>
          </a:p>
          <a:p>
            <a:pPr lvl="2"/>
            <a:r>
              <a:rPr lang="en-US" altLang="zh-CN" b="1" kern="0" dirty="0">
                <a:latin typeface="Helvetica" pitchFamily="2" charset="0"/>
              </a:rPr>
              <a:t>R_OK </a:t>
            </a:r>
            <a:r>
              <a:rPr lang="en-US" altLang="zh-CN" kern="0" dirty="0">
                <a:latin typeface="Helvetica" pitchFamily="2" charset="0"/>
              </a:rPr>
              <a:t>- Flag meaning test for read permission.</a:t>
            </a:r>
          </a:p>
          <a:p>
            <a:pPr lvl="2"/>
            <a:r>
              <a:rPr lang="en-US" altLang="zh-CN" b="1" kern="0" dirty="0">
                <a:latin typeface="Helvetica" pitchFamily="2" charset="0"/>
              </a:rPr>
              <a:t>W_OK </a:t>
            </a:r>
            <a:r>
              <a:rPr lang="en-US" altLang="zh-CN" kern="0" dirty="0">
                <a:latin typeface="Helvetica" pitchFamily="2" charset="0"/>
              </a:rPr>
              <a:t>- Flag meaning test for write permission.</a:t>
            </a:r>
          </a:p>
          <a:p>
            <a:pPr lvl="2"/>
            <a:r>
              <a:rPr lang="en-US" altLang="zh-CN" b="1" kern="0" dirty="0">
                <a:latin typeface="Helvetica" pitchFamily="2" charset="0"/>
              </a:rPr>
              <a:t>X_OK </a:t>
            </a:r>
            <a:r>
              <a:rPr lang="en-US" altLang="zh-CN" kern="0" dirty="0">
                <a:latin typeface="Helvetica" pitchFamily="2" charset="0"/>
              </a:rPr>
              <a:t>- Flag meaning test for execute/search permission.</a:t>
            </a:r>
          </a:p>
          <a:p>
            <a:pPr lvl="2"/>
            <a:r>
              <a:rPr lang="en-US" altLang="zh-CN" b="1" kern="0" dirty="0">
                <a:latin typeface="Helvetica" pitchFamily="2" charset="0"/>
              </a:rPr>
              <a:t>F_OK</a:t>
            </a:r>
            <a:r>
              <a:rPr lang="en-US" altLang="zh-CN" kern="0" dirty="0">
                <a:latin typeface="Helvetica" pitchFamily="2" charset="0"/>
              </a:rPr>
              <a:t> - Flag meaning test for existence of the file.</a:t>
            </a:r>
          </a:p>
        </p:txBody>
      </p:sp>
    </p:spTree>
    <p:extLst>
      <p:ext uri="{BB962C8B-B14F-4D97-AF65-F5344CB8AC3E}">
        <p14:creationId xmlns:p14="http://schemas.microsoft.com/office/powerpoint/2010/main" val="177960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Recap the APIs</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200" y="1069975"/>
            <a:ext cx="8066088"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b="1" kern="0" dirty="0"/>
              <a:t>General IO</a:t>
            </a:r>
          </a:p>
          <a:p>
            <a:pPr lvl="1"/>
            <a:r>
              <a:rPr lang="en-US" b="0" i="1" dirty="0">
                <a:solidFill>
                  <a:srgbClr val="000000"/>
                </a:solidFill>
                <a:effectLst/>
                <a:latin typeface="Courier" pitchFamily="2" charset="0"/>
              </a:rPr>
              <a:t>int</a:t>
            </a:r>
            <a:r>
              <a:rPr lang="en-US" b="0" i="0" dirty="0">
                <a:solidFill>
                  <a:srgbClr val="000000"/>
                </a:solidFill>
                <a:effectLst/>
                <a:latin typeface="Courier" pitchFamily="2" charset="0"/>
              </a:rPr>
              <a:t> </a:t>
            </a:r>
            <a:r>
              <a:rPr lang="en-US" b="1" i="0" dirty="0">
                <a:solidFill>
                  <a:srgbClr val="000000"/>
                </a:solidFill>
                <a:effectLst/>
                <a:latin typeface="Courier" pitchFamily="2" charset="0"/>
              </a:rPr>
              <a:t>open</a:t>
            </a:r>
            <a:r>
              <a:rPr lang="en-US" b="0" i="0" dirty="0">
                <a:solidFill>
                  <a:srgbClr val="000000"/>
                </a:solidFill>
                <a:effectLst/>
                <a:latin typeface="Courier" pitchFamily="2" charset="0"/>
              </a:rPr>
              <a:t> </a:t>
            </a:r>
            <a:r>
              <a:rPr lang="en-US" b="0" i="1" dirty="0">
                <a:solidFill>
                  <a:srgbClr val="000000"/>
                </a:solidFill>
                <a:effectLst/>
                <a:latin typeface="Courier" pitchFamily="2" charset="0"/>
              </a:rPr>
              <a:t>(const char *filename, int flags[, </a:t>
            </a:r>
            <a:r>
              <a:rPr lang="en-US" b="0" i="1" dirty="0" err="1">
                <a:solidFill>
                  <a:srgbClr val="000000"/>
                </a:solidFill>
                <a:effectLst/>
                <a:latin typeface="Courier" pitchFamily="2" charset="0"/>
              </a:rPr>
              <a:t>mode_t</a:t>
            </a:r>
            <a:r>
              <a:rPr lang="en-US" b="0" i="1" dirty="0">
                <a:solidFill>
                  <a:srgbClr val="000000"/>
                </a:solidFill>
                <a:effectLst/>
                <a:latin typeface="Courier" pitchFamily="2" charset="0"/>
              </a:rPr>
              <a:t> mode])</a:t>
            </a:r>
            <a:endParaRPr lang="en-US" b="0" i="1" kern="0" dirty="0">
              <a:solidFill>
                <a:srgbClr val="000000"/>
              </a:solidFill>
              <a:effectLst/>
              <a:latin typeface="Courier" pitchFamily="2" charset="0"/>
            </a:endParaRPr>
          </a:p>
          <a:p>
            <a:pPr lvl="2"/>
            <a:r>
              <a:rPr lang="en-US" b="0" i="0" dirty="0">
                <a:solidFill>
                  <a:srgbClr val="000000"/>
                </a:solidFill>
                <a:effectLst/>
                <a:latin typeface="Helvetica" pitchFamily="2" charset="0"/>
              </a:rPr>
              <a:t>The </a:t>
            </a:r>
            <a:r>
              <a:rPr lang="en-US" b="1" dirty="0">
                <a:latin typeface="Helvetica" pitchFamily="2" charset="0"/>
              </a:rPr>
              <a:t>open</a:t>
            </a:r>
            <a:r>
              <a:rPr lang="en-US" dirty="0">
                <a:latin typeface="Helvetica" pitchFamily="2" charset="0"/>
              </a:rPr>
              <a:t> </a:t>
            </a:r>
            <a:r>
              <a:rPr lang="en-US" b="0" i="0" dirty="0">
                <a:solidFill>
                  <a:srgbClr val="000000"/>
                </a:solidFill>
                <a:effectLst/>
                <a:latin typeface="Helvetica" pitchFamily="2" charset="0"/>
              </a:rPr>
              <a:t>function is declared in the header file </a:t>
            </a:r>
            <a:r>
              <a:rPr lang="en-US" dirty="0">
                <a:latin typeface="Helvetica" pitchFamily="2" charset="0"/>
              </a:rPr>
              <a:t>`</a:t>
            </a:r>
            <a:r>
              <a:rPr lang="en-US" b="1" dirty="0" err="1">
                <a:latin typeface="Helvetica" pitchFamily="2" charset="0"/>
              </a:rPr>
              <a:t>fcntl.h</a:t>
            </a:r>
            <a:r>
              <a:rPr lang="en-US" dirty="0">
                <a:latin typeface="Helvetica" pitchFamily="2" charset="0"/>
              </a:rPr>
              <a:t>'</a:t>
            </a:r>
            <a:r>
              <a:rPr lang="en-US" b="0" i="0" dirty="0">
                <a:solidFill>
                  <a:srgbClr val="000000"/>
                </a:solidFill>
                <a:effectLst/>
                <a:latin typeface="Helvetica" pitchFamily="2" charset="0"/>
              </a:rPr>
              <a:t>.</a:t>
            </a:r>
            <a:endParaRPr lang="en-US" altLang="zh-CN" kern="0" dirty="0">
              <a:latin typeface="Helvetica" pitchFamily="2" charset="0"/>
            </a:endParaRPr>
          </a:p>
          <a:p>
            <a:pPr lvl="2"/>
            <a:r>
              <a:rPr lang="en-US" altLang="zh-CN" kern="0" dirty="0">
                <a:latin typeface="Helvetica" pitchFamily="2" charset="0"/>
              </a:rPr>
              <a:t>The </a:t>
            </a:r>
            <a:r>
              <a:rPr lang="en-US" altLang="zh-CN" b="1" kern="0" dirty="0">
                <a:latin typeface="Helvetica" pitchFamily="2" charset="0"/>
              </a:rPr>
              <a:t>open</a:t>
            </a:r>
            <a:r>
              <a:rPr lang="en-US" altLang="zh-CN" kern="0" dirty="0">
                <a:latin typeface="Helvetica" pitchFamily="2" charset="0"/>
              </a:rPr>
              <a:t> function creates and returns a new file descriptor for the file named by filename.</a:t>
            </a:r>
          </a:p>
          <a:p>
            <a:pPr lvl="2"/>
            <a:r>
              <a:rPr lang="en-US" altLang="zh-CN" kern="0" dirty="0">
                <a:latin typeface="Helvetica" pitchFamily="2" charset="0"/>
              </a:rPr>
              <a:t>The flags argument controls how the file is to be opened.</a:t>
            </a:r>
          </a:p>
          <a:p>
            <a:pPr lvl="2"/>
            <a:r>
              <a:rPr lang="en-US" altLang="zh-CN" kern="0" dirty="0">
                <a:latin typeface="Helvetica" pitchFamily="2" charset="0"/>
              </a:rPr>
              <a:t>The argument mode is used only when a file is created, but it doesn’t hurt to supply the argument in any case.</a:t>
            </a:r>
          </a:p>
          <a:p>
            <a:pPr lvl="2"/>
            <a:r>
              <a:rPr lang="en-US" altLang="zh-CN" kern="0" dirty="0">
                <a:latin typeface="Helvetica" pitchFamily="2" charset="0"/>
              </a:rPr>
              <a:t>The normal return value from open is a non-negative integer file descriptor. In the case of an error, a value of -1 is returned instead.</a:t>
            </a:r>
          </a:p>
          <a:p>
            <a:pPr lvl="1"/>
            <a:r>
              <a:rPr lang="en-US" altLang="zh-CN" kern="0" dirty="0">
                <a:latin typeface="Helvetica" pitchFamily="2" charset="0"/>
              </a:rPr>
              <a:t>Reference</a:t>
            </a:r>
          </a:p>
          <a:p>
            <a:pPr lvl="2"/>
            <a:r>
              <a:rPr lang="en-US" altLang="zh-CN" kern="0" dirty="0">
                <a:latin typeface="Helvetica" pitchFamily="2" charset="0"/>
              </a:rPr>
              <a:t>See </a:t>
            </a:r>
            <a:r>
              <a:rPr lang="en-US" altLang="zh-CN" kern="0" dirty="0">
                <a:latin typeface="Helvetica" pitchFamily="2" charset="0"/>
                <a:hlinkClick r:id="rId3"/>
              </a:rPr>
              <a:t>here</a:t>
            </a:r>
            <a:r>
              <a:rPr lang="en-US" altLang="zh-CN" kern="0" dirty="0">
                <a:latin typeface="Helvetica" pitchFamily="2" charset="0"/>
              </a:rPr>
              <a:t> for more about the feasible choices of the flags and/or more argument.</a:t>
            </a:r>
          </a:p>
        </p:txBody>
      </p:sp>
    </p:spTree>
    <p:extLst>
      <p:ext uri="{BB962C8B-B14F-4D97-AF65-F5344CB8AC3E}">
        <p14:creationId xmlns:p14="http://schemas.microsoft.com/office/powerpoint/2010/main" val="268197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Recap the APIs</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199" y="1069975"/>
            <a:ext cx="8364537"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b="1" kern="0" dirty="0"/>
              <a:t>General IO</a:t>
            </a:r>
          </a:p>
          <a:p>
            <a:pPr lvl="1"/>
            <a:r>
              <a:rPr lang="en-US" b="0" i="1" dirty="0">
                <a:solidFill>
                  <a:srgbClr val="000000"/>
                </a:solidFill>
                <a:effectLst/>
                <a:latin typeface="Courier" pitchFamily="2" charset="0"/>
              </a:rPr>
              <a:t>int </a:t>
            </a:r>
            <a:r>
              <a:rPr lang="en-US" b="1" i="1" dirty="0">
                <a:solidFill>
                  <a:srgbClr val="000000"/>
                </a:solidFill>
                <a:effectLst/>
                <a:latin typeface="Courier" pitchFamily="2" charset="0"/>
              </a:rPr>
              <a:t>close</a:t>
            </a:r>
            <a:r>
              <a:rPr lang="en-US" b="0" i="1" dirty="0">
                <a:solidFill>
                  <a:srgbClr val="000000"/>
                </a:solidFill>
                <a:effectLst/>
                <a:latin typeface="Courier" pitchFamily="2" charset="0"/>
              </a:rPr>
              <a:t> (int </a:t>
            </a:r>
            <a:r>
              <a:rPr lang="en-US" b="0" i="1" dirty="0" err="1">
                <a:solidFill>
                  <a:srgbClr val="000000"/>
                </a:solidFill>
                <a:effectLst/>
                <a:latin typeface="Courier" pitchFamily="2" charset="0"/>
              </a:rPr>
              <a:t>filedes</a:t>
            </a:r>
            <a:r>
              <a:rPr lang="en-US" b="0" i="1" dirty="0">
                <a:solidFill>
                  <a:srgbClr val="000000"/>
                </a:solidFill>
                <a:effectLst/>
                <a:latin typeface="Courier" pitchFamily="2" charset="0"/>
              </a:rPr>
              <a:t>)</a:t>
            </a:r>
            <a:endParaRPr lang="en-US" b="0" i="1" kern="0" dirty="0">
              <a:solidFill>
                <a:srgbClr val="000000"/>
              </a:solidFill>
              <a:effectLst/>
              <a:latin typeface="Courier" pitchFamily="2" charset="0"/>
            </a:endParaRPr>
          </a:p>
          <a:p>
            <a:pPr lvl="2"/>
            <a:r>
              <a:rPr lang="en-US" b="0" i="0" dirty="0">
                <a:solidFill>
                  <a:srgbClr val="000000"/>
                </a:solidFill>
                <a:effectLst/>
                <a:latin typeface="Helvetica" pitchFamily="2" charset="0"/>
              </a:rPr>
              <a:t>The </a:t>
            </a:r>
            <a:r>
              <a:rPr lang="en-US" b="1" dirty="0">
                <a:latin typeface="Helvetica" pitchFamily="2" charset="0"/>
              </a:rPr>
              <a:t>close</a:t>
            </a:r>
            <a:r>
              <a:rPr lang="en-US" dirty="0">
                <a:latin typeface="Helvetica" pitchFamily="2" charset="0"/>
              </a:rPr>
              <a:t> </a:t>
            </a:r>
            <a:r>
              <a:rPr lang="en-US" b="0" i="0" dirty="0">
                <a:solidFill>
                  <a:srgbClr val="000000"/>
                </a:solidFill>
                <a:effectLst/>
                <a:latin typeface="Helvetica" pitchFamily="2" charset="0"/>
              </a:rPr>
              <a:t>function is declared in the header file </a:t>
            </a:r>
            <a:r>
              <a:rPr lang="en-US" dirty="0">
                <a:latin typeface="Helvetica" pitchFamily="2" charset="0"/>
              </a:rPr>
              <a:t>`</a:t>
            </a:r>
            <a:r>
              <a:rPr lang="en-US" b="1" dirty="0" err="1">
                <a:latin typeface="Helvetica" pitchFamily="2" charset="0"/>
              </a:rPr>
              <a:t>unistd.h</a:t>
            </a:r>
            <a:r>
              <a:rPr lang="en-US" dirty="0">
                <a:latin typeface="Helvetica" pitchFamily="2" charset="0"/>
              </a:rPr>
              <a:t>'</a:t>
            </a:r>
            <a:r>
              <a:rPr lang="en-US" b="0" i="0" dirty="0">
                <a:solidFill>
                  <a:srgbClr val="000000"/>
                </a:solidFill>
                <a:effectLst/>
                <a:latin typeface="Helvetica" pitchFamily="2" charset="0"/>
              </a:rPr>
              <a:t>.</a:t>
            </a:r>
            <a:endParaRPr lang="en-US" altLang="zh-CN" kern="0" dirty="0">
              <a:latin typeface="Helvetica" pitchFamily="2" charset="0"/>
            </a:endParaRPr>
          </a:p>
          <a:p>
            <a:pPr lvl="2"/>
            <a:r>
              <a:rPr lang="en-US" b="0" i="0" dirty="0">
                <a:solidFill>
                  <a:srgbClr val="000000"/>
                </a:solidFill>
                <a:effectLst/>
                <a:latin typeface="Helvetica" pitchFamily="2" charset="0"/>
              </a:rPr>
              <a:t>The function </a:t>
            </a:r>
            <a:r>
              <a:rPr lang="en-US" b="1" dirty="0">
                <a:latin typeface="Helvetica" pitchFamily="2" charset="0"/>
              </a:rPr>
              <a:t>close</a:t>
            </a:r>
            <a:r>
              <a:rPr lang="en-US" b="0" i="0" dirty="0">
                <a:solidFill>
                  <a:srgbClr val="000000"/>
                </a:solidFill>
                <a:effectLst/>
                <a:latin typeface="Helvetica" pitchFamily="2" charset="0"/>
              </a:rPr>
              <a:t> closes the file descriptor </a:t>
            </a:r>
            <a:r>
              <a:rPr lang="en-US" i="1" dirty="0" err="1">
                <a:solidFill>
                  <a:srgbClr val="000000"/>
                </a:solidFill>
                <a:effectLst/>
                <a:latin typeface="Helvetica" pitchFamily="2" charset="0"/>
              </a:rPr>
              <a:t>filedes</a:t>
            </a:r>
            <a:r>
              <a:rPr lang="en-US" b="0" i="0" dirty="0">
                <a:solidFill>
                  <a:srgbClr val="000000"/>
                </a:solidFill>
                <a:effectLst/>
                <a:latin typeface="Helvetica" pitchFamily="2" charset="0"/>
              </a:rPr>
              <a:t>. Closing a file has the following consequences:</a:t>
            </a:r>
          </a:p>
          <a:p>
            <a:pPr lvl="3">
              <a:buFont typeface="Arial" panose="020B0604020202020204" pitchFamily="34" charset="0"/>
              <a:buChar char="•"/>
            </a:pPr>
            <a:r>
              <a:rPr lang="en-US" b="0" i="0" dirty="0">
                <a:solidFill>
                  <a:srgbClr val="000000"/>
                </a:solidFill>
                <a:effectLst/>
                <a:latin typeface="Helvetica" pitchFamily="2" charset="0"/>
              </a:rPr>
              <a:t>The file descriptor is deallocated.</a:t>
            </a:r>
          </a:p>
          <a:p>
            <a:pPr lvl="3">
              <a:buFont typeface="Arial" panose="020B0604020202020204" pitchFamily="34" charset="0"/>
              <a:buChar char="•"/>
            </a:pPr>
            <a:r>
              <a:rPr lang="en-US" b="0" i="0" dirty="0">
                <a:solidFill>
                  <a:srgbClr val="000000"/>
                </a:solidFill>
                <a:effectLst/>
                <a:latin typeface="Helvetica" pitchFamily="2" charset="0"/>
              </a:rPr>
              <a:t>Any record locks owned by the process on the file are unlocked.</a:t>
            </a:r>
          </a:p>
          <a:p>
            <a:pPr lvl="3">
              <a:buFont typeface="Arial" panose="020B0604020202020204" pitchFamily="34" charset="0"/>
              <a:buChar char="•"/>
            </a:pPr>
            <a:r>
              <a:rPr lang="en-US" b="0" i="0" dirty="0">
                <a:solidFill>
                  <a:srgbClr val="000000"/>
                </a:solidFill>
                <a:effectLst/>
                <a:latin typeface="Helvetica" pitchFamily="2" charset="0"/>
              </a:rPr>
              <a:t>When all file descriptors associated with a pipe or FIFO have been closed, any unread data is discarded.</a:t>
            </a:r>
          </a:p>
          <a:p>
            <a:pPr lvl="2"/>
            <a:r>
              <a:rPr lang="en-US" b="0" i="0" dirty="0">
                <a:solidFill>
                  <a:srgbClr val="000000"/>
                </a:solidFill>
                <a:effectLst/>
                <a:latin typeface="Helvetica" pitchFamily="2" charset="0"/>
              </a:rPr>
              <a:t>This function is a cancellation point in multi-threaded programs. This is a problem if the thread allocates some resources (like memory, file descriptors, semaphores or whatever) at the time </a:t>
            </a:r>
            <a:r>
              <a:rPr lang="en-US" dirty="0">
                <a:latin typeface="Helvetica" pitchFamily="2" charset="0"/>
              </a:rPr>
              <a:t>close</a:t>
            </a:r>
            <a:r>
              <a:rPr lang="en-US" b="0" i="0" dirty="0">
                <a:solidFill>
                  <a:srgbClr val="000000"/>
                </a:solidFill>
                <a:effectLst/>
                <a:latin typeface="Helvetica" pitchFamily="2" charset="0"/>
              </a:rPr>
              <a:t> is called.</a:t>
            </a:r>
            <a:endParaRPr lang="en-US" dirty="0">
              <a:solidFill>
                <a:srgbClr val="000000"/>
              </a:solidFill>
              <a:latin typeface="Helvetica" pitchFamily="2" charset="0"/>
            </a:endParaRPr>
          </a:p>
          <a:p>
            <a:pPr lvl="2"/>
            <a:r>
              <a:rPr lang="en-US" b="0" i="0" dirty="0">
                <a:solidFill>
                  <a:srgbClr val="000000"/>
                </a:solidFill>
                <a:effectLst/>
                <a:latin typeface="Helvetica" pitchFamily="2" charset="0"/>
              </a:rPr>
              <a:t>The normal return value from close is 0; a value of -1 is returned in case of failure.</a:t>
            </a:r>
          </a:p>
        </p:txBody>
      </p:sp>
    </p:spTree>
    <p:extLst>
      <p:ext uri="{BB962C8B-B14F-4D97-AF65-F5344CB8AC3E}">
        <p14:creationId xmlns:p14="http://schemas.microsoft.com/office/powerpoint/2010/main" val="2243644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Recap the APIs</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199" y="1069975"/>
            <a:ext cx="8364537"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b="1" kern="0" dirty="0"/>
              <a:t>General IO</a:t>
            </a:r>
          </a:p>
          <a:p>
            <a:pPr lvl="1"/>
            <a:r>
              <a:rPr lang="en-US" b="0" i="1" dirty="0" err="1">
                <a:solidFill>
                  <a:srgbClr val="000000"/>
                </a:solidFill>
                <a:effectLst/>
                <a:latin typeface="Courier" pitchFamily="2" charset="0"/>
              </a:rPr>
              <a:t>ssize_t</a:t>
            </a:r>
            <a:r>
              <a:rPr lang="en-US" b="0" i="1" dirty="0">
                <a:solidFill>
                  <a:srgbClr val="000000"/>
                </a:solidFill>
                <a:effectLst/>
                <a:latin typeface="Courier" pitchFamily="2" charset="0"/>
              </a:rPr>
              <a:t> </a:t>
            </a:r>
            <a:r>
              <a:rPr lang="en-US" b="1" i="1" dirty="0">
                <a:solidFill>
                  <a:srgbClr val="000000"/>
                </a:solidFill>
                <a:effectLst/>
                <a:latin typeface="Courier" pitchFamily="2" charset="0"/>
              </a:rPr>
              <a:t>read</a:t>
            </a:r>
            <a:r>
              <a:rPr lang="en-US" b="0" i="1" dirty="0">
                <a:solidFill>
                  <a:srgbClr val="000000"/>
                </a:solidFill>
                <a:effectLst/>
                <a:latin typeface="Courier" pitchFamily="2" charset="0"/>
              </a:rPr>
              <a:t> (int </a:t>
            </a:r>
            <a:r>
              <a:rPr lang="en-US" b="0" i="1" dirty="0" err="1">
                <a:solidFill>
                  <a:srgbClr val="000000"/>
                </a:solidFill>
                <a:effectLst/>
                <a:latin typeface="Courier" pitchFamily="2" charset="0"/>
              </a:rPr>
              <a:t>filedes</a:t>
            </a:r>
            <a:r>
              <a:rPr lang="en-US" b="0" i="1" dirty="0">
                <a:solidFill>
                  <a:srgbClr val="000000"/>
                </a:solidFill>
                <a:effectLst/>
                <a:latin typeface="Courier" pitchFamily="2" charset="0"/>
              </a:rPr>
              <a:t>, void *buffer, </a:t>
            </a:r>
            <a:r>
              <a:rPr lang="en-US" b="0" i="1" dirty="0" err="1">
                <a:solidFill>
                  <a:srgbClr val="000000"/>
                </a:solidFill>
                <a:effectLst/>
                <a:latin typeface="Courier" pitchFamily="2" charset="0"/>
              </a:rPr>
              <a:t>size_t</a:t>
            </a:r>
            <a:r>
              <a:rPr lang="en-US" b="0" i="1" dirty="0">
                <a:solidFill>
                  <a:srgbClr val="000000"/>
                </a:solidFill>
                <a:effectLst/>
                <a:latin typeface="Courier" pitchFamily="2" charset="0"/>
              </a:rPr>
              <a:t> size) </a:t>
            </a:r>
            <a:endParaRPr lang="en-US" b="0" i="1" kern="0" dirty="0">
              <a:solidFill>
                <a:srgbClr val="000000"/>
              </a:solidFill>
              <a:effectLst/>
              <a:latin typeface="Courier" pitchFamily="2" charset="0"/>
            </a:endParaRPr>
          </a:p>
          <a:p>
            <a:pPr lvl="2"/>
            <a:r>
              <a:rPr lang="en-US" b="0" i="0" dirty="0">
                <a:solidFill>
                  <a:srgbClr val="000000"/>
                </a:solidFill>
                <a:effectLst/>
                <a:latin typeface="Helvetica" pitchFamily="2" charset="0"/>
              </a:rPr>
              <a:t>The </a:t>
            </a:r>
            <a:r>
              <a:rPr lang="en-US" b="1" i="0" dirty="0">
                <a:solidFill>
                  <a:srgbClr val="000000"/>
                </a:solidFill>
                <a:effectLst/>
                <a:latin typeface="Helvetica" pitchFamily="2" charset="0"/>
              </a:rPr>
              <a:t>read</a:t>
            </a:r>
            <a:r>
              <a:rPr lang="en-US" dirty="0">
                <a:latin typeface="Helvetica" pitchFamily="2" charset="0"/>
              </a:rPr>
              <a:t> </a:t>
            </a:r>
            <a:r>
              <a:rPr lang="en-US" b="0" i="0" dirty="0">
                <a:solidFill>
                  <a:srgbClr val="000000"/>
                </a:solidFill>
                <a:effectLst/>
                <a:latin typeface="Helvetica" pitchFamily="2" charset="0"/>
              </a:rPr>
              <a:t>function is declared in the header file </a:t>
            </a:r>
            <a:r>
              <a:rPr lang="en-US" dirty="0">
                <a:latin typeface="Helvetica" pitchFamily="2" charset="0"/>
              </a:rPr>
              <a:t>`</a:t>
            </a:r>
            <a:r>
              <a:rPr lang="en-US" b="1" dirty="0" err="1">
                <a:latin typeface="Helvetica" pitchFamily="2" charset="0"/>
              </a:rPr>
              <a:t>unistd.h</a:t>
            </a:r>
            <a:r>
              <a:rPr lang="en-US" dirty="0">
                <a:latin typeface="Helvetica" pitchFamily="2" charset="0"/>
              </a:rPr>
              <a:t>'</a:t>
            </a:r>
            <a:r>
              <a:rPr lang="en-US" b="0" i="0" dirty="0">
                <a:solidFill>
                  <a:srgbClr val="000000"/>
                </a:solidFill>
                <a:effectLst/>
                <a:latin typeface="Helvetica" pitchFamily="2" charset="0"/>
              </a:rPr>
              <a:t>.</a:t>
            </a:r>
          </a:p>
          <a:p>
            <a:pPr lvl="2"/>
            <a:r>
              <a:rPr lang="en-US" b="0" i="0" dirty="0">
                <a:solidFill>
                  <a:srgbClr val="000000"/>
                </a:solidFill>
                <a:effectLst/>
                <a:latin typeface="Helvetica" pitchFamily="2" charset="0"/>
              </a:rPr>
              <a:t>The </a:t>
            </a:r>
            <a:r>
              <a:rPr lang="en-US" b="1" i="0" dirty="0">
                <a:solidFill>
                  <a:srgbClr val="000000"/>
                </a:solidFill>
                <a:effectLst/>
                <a:latin typeface="Helvetica" pitchFamily="2" charset="0"/>
              </a:rPr>
              <a:t>read</a:t>
            </a:r>
            <a:r>
              <a:rPr lang="en-US" b="0" i="0" dirty="0">
                <a:solidFill>
                  <a:srgbClr val="000000"/>
                </a:solidFill>
                <a:effectLst/>
                <a:latin typeface="Helvetica" pitchFamily="2" charset="0"/>
              </a:rPr>
              <a:t> function reads up to size bytes from the file with descriptor </a:t>
            </a:r>
            <a:r>
              <a:rPr lang="en-US" b="0" i="0" dirty="0" err="1">
                <a:solidFill>
                  <a:srgbClr val="000000"/>
                </a:solidFill>
                <a:effectLst/>
                <a:latin typeface="Helvetica" pitchFamily="2" charset="0"/>
              </a:rPr>
              <a:t>filedes</a:t>
            </a:r>
            <a:r>
              <a:rPr lang="en-US" b="0" i="0" dirty="0">
                <a:solidFill>
                  <a:srgbClr val="000000"/>
                </a:solidFill>
                <a:effectLst/>
                <a:latin typeface="Helvetica" pitchFamily="2" charset="0"/>
              </a:rPr>
              <a:t>, storing the results in the buffer. (This is not necessarily a character string, and no terminating null character is added.)</a:t>
            </a:r>
          </a:p>
          <a:p>
            <a:pPr lvl="2"/>
            <a:r>
              <a:rPr lang="en-US" b="0" i="0" dirty="0">
                <a:solidFill>
                  <a:srgbClr val="000000"/>
                </a:solidFill>
                <a:effectLst/>
                <a:latin typeface="Helvetica" pitchFamily="2" charset="0"/>
              </a:rPr>
              <a:t>The return value is the number of bytes actually read. This might be less than size;</a:t>
            </a:r>
          </a:p>
          <a:p>
            <a:pPr lvl="3"/>
            <a:r>
              <a:rPr lang="en-US" b="0" i="0" dirty="0">
                <a:solidFill>
                  <a:srgbClr val="000000"/>
                </a:solidFill>
                <a:effectLst/>
                <a:latin typeface="Helvetica" pitchFamily="2" charset="0"/>
              </a:rPr>
              <a:t>for example, if there aren’t that many bytes left in the file or if there aren’t that many bytes immediately available.</a:t>
            </a:r>
          </a:p>
          <a:p>
            <a:pPr lvl="3"/>
            <a:r>
              <a:rPr lang="en-US" b="0" i="0" dirty="0">
                <a:solidFill>
                  <a:srgbClr val="000000"/>
                </a:solidFill>
                <a:effectLst/>
                <a:latin typeface="Helvetica" pitchFamily="2" charset="0"/>
              </a:rPr>
              <a:t>The exact behavior depends on what kind of file it is.</a:t>
            </a:r>
          </a:p>
          <a:p>
            <a:pPr lvl="2"/>
            <a:r>
              <a:rPr lang="en-US" b="0" i="0" dirty="0">
                <a:solidFill>
                  <a:srgbClr val="000000"/>
                </a:solidFill>
                <a:effectLst/>
                <a:latin typeface="Helvetica" pitchFamily="2" charset="0"/>
              </a:rPr>
              <a:t>A value of zero indicates end-of-file (except if the value of the size argument is also zero).</a:t>
            </a:r>
          </a:p>
          <a:p>
            <a:pPr lvl="2"/>
            <a:r>
              <a:rPr lang="en-US" b="0" i="0" dirty="0">
                <a:solidFill>
                  <a:srgbClr val="000000"/>
                </a:solidFill>
                <a:effectLst/>
                <a:latin typeface="Helvetica" pitchFamily="2" charset="0"/>
              </a:rPr>
              <a:t>In case of an error, read returns -1.</a:t>
            </a:r>
          </a:p>
        </p:txBody>
      </p:sp>
    </p:spTree>
    <p:extLst>
      <p:ext uri="{BB962C8B-B14F-4D97-AF65-F5344CB8AC3E}">
        <p14:creationId xmlns:p14="http://schemas.microsoft.com/office/powerpoint/2010/main" val="154340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Recap the APIs</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199" y="1069975"/>
            <a:ext cx="8364537"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b="1" kern="0" dirty="0"/>
              <a:t>General IO</a:t>
            </a:r>
          </a:p>
          <a:p>
            <a:pPr lvl="1"/>
            <a:r>
              <a:rPr lang="en-US" b="0" i="1" dirty="0" err="1">
                <a:solidFill>
                  <a:srgbClr val="000000"/>
                </a:solidFill>
                <a:effectLst/>
                <a:latin typeface="Courier" pitchFamily="2" charset="0"/>
              </a:rPr>
              <a:t>ssize_t</a:t>
            </a:r>
            <a:r>
              <a:rPr lang="en-US" b="0" i="1" dirty="0">
                <a:solidFill>
                  <a:srgbClr val="000000"/>
                </a:solidFill>
                <a:effectLst/>
                <a:latin typeface="Courier" pitchFamily="2" charset="0"/>
              </a:rPr>
              <a:t> </a:t>
            </a:r>
            <a:r>
              <a:rPr lang="en-US" b="1" i="1" dirty="0">
                <a:solidFill>
                  <a:srgbClr val="000000"/>
                </a:solidFill>
                <a:effectLst/>
                <a:latin typeface="Courier" pitchFamily="2" charset="0"/>
              </a:rPr>
              <a:t>write</a:t>
            </a:r>
            <a:r>
              <a:rPr lang="en-US" b="0" i="1" dirty="0">
                <a:solidFill>
                  <a:srgbClr val="000000"/>
                </a:solidFill>
                <a:effectLst/>
                <a:latin typeface="Courier" pitchFamily="2" charset="0"/>
              </a:rPr>
              <a:t> (int </a:t>
            </a:r>
            <a:r>
              <a:rPr lang="en-US" b="0" i="1" dirty="0" err="1">
                <a:solidFill>
                  <a:srgbClr val="000000"/>
                </a:solidFill>
                <a:effectLst/>
                <a:latin typeface="Courier" pitchFamily="2" charset="0"/>
              </a:rPr>
              <a:t>filedes</a:t>
            </a:r>
            <a:r>
              <a:rPr lang="en-US" b="0" i="1" dirty="0">
                <a:solidFill>
                  <a:srgbClr val="000000"/>
                </a:solidFill>
                <a:effectLst/>
                <a:latin typeface="Courier" pitchFamily="2" charset="0"/>
              </a:rPr>
              <a:t>, const void *buffer, </a:t>
            </a:r>
            <a:r>
              <a:rPr lang="en-US" b="0" i="1" dirty="0" err="1">
                <a:solidFill>
                  <a:srgbClr val="000000"/>
                </a:solidFill>
                <a:effectLst/>
                <a:latin typeface="Courier" pitchFamily="2" charset="0"/>
              </a:rPr>
              <a:t>size_t</a:t>
            </a:r>
            <a:r>
              <a:rPr lang="en-US" b="0" i="1" dirty="0">
                <a:solidFill>
                  <a:srgbClr val="000000"/>
                </a:solidFill>
                <a:effectLst/>
                <a:latin typeface="Courier" pitchFamily="2" charset="0"/>
              </a:rPr>
              <a:t> size)</a:t>
            </a:r>
          </a:p>
          <a:p>
            <a:pPr lvl="2"/>
            <a:r>
              <a:rPr lang="en-US" b="0" i="0" dirty="0">
                <a:solidFill>
                  <a:srgbClr val="000000"/>
                </a:solidFill>
                <a:effectLst/>
                <a:latin typeface="Helvetica" pitchFamily="2" charset="0"/>
              </a:rPr>
              <a:t>The </a:t>
            </a:r>
            <a:r>
              <a:rPr lang="en-US" b="1" dirty="0">
                <a:latin typeface="Helvetica" pitchFamily="2" charset="0"/>
              </a:rPr>
              <a:t>write</a:t>
            </a:r>
            <a:r>
              <a:rPr lang="en-US" dirty="0">
                <a:latin typeface="Helvetica" pitchFamily="2" charset="0"/>
              </a:rPr>
              <a:t> </a:t>
            </a:r>
            <a:r>
              <a:rPr lang="en-US" b="0" i="0" dirty="0">
                <a:solidFill>
                  <a:srgbClr val="000000"/>
                </a:solidFill>
                <a:effectLst/>
                <a:latin typeface="Helvetica" pitchFamily="2" charset="0"/>
              </a:rPr>
              <a:t>function is declared in the header file </a:t>
            </a:r>
            <a:r>
              <a:rPr lang="en-US" dirty="0">
                <a:latin typeface="Helvetica" pitchFamily="2" charset="0"/>
              </a:rPr>
              <a:t>`</a:t>
            </a:r>
            <a:r>
              <a:rPr lang="en-US" b="1" dirty="0" err="1">
                <a:latin typeface="Helvetica" pitchFamily="2" charset="0"/>
              </a:rPr>
              <a:t>unistd.h</a:t>
            </a:r>
            <a:r>
              <a:rPr lang="en-US" dirty="0">
                <a:latin typeface="Helvetica" pitchFamily="2" charset="0"/>
              </a:rPr>
              <a:t>'</a:t>
            </a:r>
            <a:r>
              <a:rPr lang="en-US" b="0" i="0" dirty="0">
                <a:solidFill>
                  <a:srgbClr val="000000"/>
                </a:solidFill>
                <a:effectLst/>
                <a:latin typeface="Helvetica" pitchFamily="2" charset="0"/>
              </a:rPr>
              <a:t>.</a:t>
            </a:r>
            <a:endParaRPr lang="en-US" altLang="zh-CN" kern="0" dirty="0">
              <a:latin typeface="Helvetica" pitchFamily="2" charset="0"/>
            </a:endParaRPr>
          </a:p>
          <a:p>
            <a:pPr lvl="2"/>
            <a:r>
              <a:rPr lang="en-US" b="0" i="0" dirty="0">
                <a:solidFill>
                  <a:srgbClr val="000000"/>
                </a:solidFill>
                <a:effectLst/>
                <a:latin typeface="Helvetica" pitchFamily="2" charset="0"/>
              </a:rPr>
              <a:t>The </a:t>
            </a:r>
            <a:r>
              <a:rPr lang="en-US" b="1" i="0" dirty="0">
                <a:solidFill>
                  <a:srgbClr val="000000"/>
                </a:solidFill>
                <a:effectLst/>
                <a:latin typeface="Helvetica" pitchFamily="2" charset="0"/>
              </a:rPr>
              <a:t>write</a:t>
            </a:r>
            <a:r>
              <a:rPr lang="en-US" b="0" i="0" dirty="0">
                <a:solidFill>
                  <a:srgbClr val="000000"/>
                </a:solidFill>
                <a:effectLst/>
                <a:latin typeface="Helvetica" pitchFamily="2" charset="0"/>
              </a:rPr>
              <a:t> function writes up to size bytes from buffer to the file with descriptor </a:t>
            </a:r>
            <a:r>
              <a:rPr lang="en-US" b="0" i="0" dirty="0" err="1">
                <a:solidFill>
                  <a:srgbClr val="000000"/>
                </a:solidFill>
                <a:effectLst/>
                <a:latin typeface="Helvetica" pitchFamily="2" charset="0"/>
              </a:rPr>
              <a:t>filedes</a:t>
            </a:r>
            <a:r>
              <a:rPr lang="en-US" b="0" i="0" dirty="0">
                <a:solidFill>
                  <a:srgbClr val="000000"/>
                </a:solidFill>
                <a:effectLst/>
                <a:latin typeface="Helvetica" pitchFamily="2" charset="0"/>
              </a:rPr>
              <a:t>. The data in buffer is not necessarily a character string and a null character is output like any other character.</a:t>
            </a:r>
          </a:p>
          <a:p>
            <a:pPr lvl="2"/>
            <a:r>
              <a:rPr lang="en-US" b="0" i="0" dirty="0">
                <a:solidFill>
                  <a:srgbClr val="000000"/>
                </a:solidFill>
                <a:effectLst/>
                <a:latin typeface="Helvetica" pitchFamily="2" charset="0"/>
              </a:rPr>
              <a:t>The return value is the number of bytes actually written. This may be size, but can always be smaller.</a:t>
            </a:r>
          </a:p>
          <a:p>
            <a:pPr lvl="2"/>
            <a:r>
              <a:rPr lang="en-US" b="0" i="0" dirty="0">
                <a:solidFill>
                  <a:srgbClr val="000000"/>
                </a:solidFill>
                <a:effectLst/>
                <a:latin typeface="Helvetica" pitchFamily="2" charset="0"/>
              </a:rPr>
              <a:t>Once write returns, the data is enqueued to be written and can be read back right away, but it is not necessarily written out to permanent storage immediately. You can use </a:t>
            </a:r>
            <a:r>
              <a:rPr lang="en-US" b="1" i="0" dirty="0" err="1">
                <a:solidFill>
                  <a:srgbClr val="000000"/>
                </a:solidFill>
                <a:effectLst/>
                <a:latin typeface="Helvetica" pitchFamily="2" charset="0"/>
              </a:rPr>
              <a:t>fsync</a:t>
            </a:r>
            <a:r>
              <a:rPr lang="en-US" b="0" i="0" dirty="0">
                <a:solidFill>
                  <a:srgbClr val="000000"/>
                </a:solidFill>
                <a:effectLst/>
                <a:latin typeface="Helvetica" pitchFamily="2" charset="0"/>
              </a:rPr>
              <a:t> when you need to be sure your data has been permanently stored before continuing.</a:t>
            </a:r>
          </a:p>
          <a:p>
            <a:pPr lvl="2"/>
            <a:r>
              <a:rPr lang="en-US" b="0" i="0" dirty="0">
                <a:solidFill>
                  <a:srgbClr val="000000"/>
                </a:solidFill>
                <a:effectLst/>
                <a:latin typeface="Helvetica" pitchFamily="2" charset="0"/>
              </a:rPr>
              <a:t>In the case of an error, write returns -1.</a:t>
            </a:r>
          </a:p>
        </p:txBody>
      </p:sp>
    </p:spTree>
    <p:extLst>
      <p:ext uri="{BB962C8B-B14F-4D97-AF65-F5344CB8AC3E}">
        <p14:creationId xmlns:p14="http://schemas.microsoft.com/office/powerpoint/2010/main" val="2986570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B158D3E-F47A-420F-A18A-9F1377231116}"/>
              </a:ext>
            </a:extLst>
          </p:cNvPr>
          <p:cNvSpPr>
            <a:spLocks noGrp="1" noChangeArrowheads="1"/>
          </p:cNvSpPr>
          <p:nvPr>
            <p:ph type="title"/>
          </p:nvPr>
        </p:nvSpPr>
        <p:spPr>
          <a:xfrm>
            <a:off x="457200" y="201613"/>
            <a:ext cx="8229600" cy="576262"/>
          </a:xfrm>
        </p:spPr>
        <p:txBody>
          <a:bodyPr/>
          <a:lstStyle/>
          <a:p>
            <a:pPr eaLnBrk="1" hangingPunct="1"/>
            <a:r>
              <a:rPr lang="en-US" altLang="en-US"/>
              <a:t>Pthreads</a:t>
            </a:r>
          </a:p>
        </p:txBody>
      </p:sp>
      <p:sp>
        <p:nvSpPr>
          <p:cNvPr id="29699" name="Rectangle 3">
            <a:extLst>
              <a:ext uri="{FF2B5EF4-FFF2-40B4-BE49-F238E27FC236}">
                <a16:creationId xmlns:a16="http://schemas.microsoft.com/office/drawing/2014/main" id="{4F422A4F-24C8-497B-9027-FC48BC96E575}"/>
              </a:ext>
            </a:extLst>
          </p:cNvPr>
          <p:cNvSpPr>
            <a:spLocks noGrp="1" noChangeArrowheads="1"/>
          </p:cNvSpPr>
          <p:nvPr>
            <p:ph type="body" idx="1"/>
          </p:nvPr>
        </p:nvSpPr>
        <p:spPr>
          <a:xfrm>
            <a:off x="406400" y="1019175"/>
            <a:ext cx="8128000" cy="5330825"/>
          </a:xfrm>
        </p:spPr>
        <p:txBody>
          <a:bodyPr/>
          <a:lstStyle/>
          <a:p>
            <a:r>
              <a:rPr lang="en-US" altLang="en-US" b="1" dirty="0" err="1">
                <a:solidFill>
                  <a:srgbClr val="3366FF"/>
                </a:solidFill>
              </a:rPr>
              <a:t>Pthreads</a:t>
            </a:r>
            <a:r>
              <a:rPr lang="en-HK" altLang="en-US" dirty="0"/>
              <a:t> - POSIX standard (IEEE 1003.1c) defining an API for thread creation and synchronization. This is a </a:t>
            </a:r>
            <a:r>
              <a:rPr lang="en-HK" altLang="en-US" b="1" i="1" dirty="0"/>
              <a:t>specification</a:t>
            </a:r>
            <a:r>
              <a:rPr lang="en-HK" altLang="en-US" dirty="0"/>
              <a:t> for thread behaviour, not an </a:t>
            </a:r>
            <a:r>
              <a:rPr lang="en-HK" altLang="en-US" b="1" i="1" dirty="0"/>
              <a:t>implementation</a:t>
            </a:r>
            <a:r>
              <a:rPr lang="en-HK" altLang="en-US" dirty="0"/>
              <a:t>. Different Unix-like OS implements this differently</a:t>
            </a:r>
            <a:endParaRPr lang="en-US" altLang="en-US" dirty="0"/>
          </a:p>
          <a:p>
            <a:r>
              <a:rPr lang="en-HK" altLang="en-US" dirty="0"/>
              <a:t>The C program shown next demonstrates the basic </a:t>
            </a:r>
            <a:r>
              <a:rPr lang="en-HK" altLang="en-US" dirty="0" err="1"/>
              <a:t>Pthreads</a:t>
            </a:r>
            <a:r>
              <a:rPr lang="en-HK" altLang="en-US" dirty="0"/>
              <a:t> API for constructing a multithreaded program that calculates the summation of a non-negative integer in a separate thread. </a:t>
            </a:r>
          </a:p>
          <a:p>
            <a:r>
              <a:rPr lang="en-HK" altLang="en-US" dirty="0"/>
              <a:t>In this </a:t>
            </a:r>
            <a:r>
              <a:rPr lang="en-HK" altLang="en-US" dirty="0" err="1"/>
              <a:t>Pthreads</a:t>
            </a:r>
            <a:r>
              <a:rPr lang="en-HK" altLang="en-US" dirty="0"/>
              <a:t> program, separate threads begin execution in a specified function - the </a:t>
            </a:r>
            <a:r>
              <a:rPr lang="en-HK" altLang="en-US" sz="2000" b="1" dirty="0">
                <a:latin typeface="Courier" pitchFamily="2" charset="0"/>
                <a:cs typeface="Courier New" panose="02070309020205020404" pitchFamily="49" charset="0"/>
              </a:rPr>
              <a:t>runner()</a:t>
            </a:r>
            <a:r>
              <a:rPr lang="en-HK" altLang="en-US" dirty="0"/>
              <a:t> function</a:t>
            </a:r>
          </a:p>
          <a:p>
            <a:pPr lvl="1"/>
            <a:r>
              <a:rPr lang="en-HK" altLang="en-US" sz="1600" dirty="0"/>
              <a:t>When this program begins, a single thread of control (the parent thread) begins in </a:t>
            </a:r>
            <a:r>
              <a:rPr lang="en-HK" altLang="en-US" sz="1600" b="1" dirty="0">
                <a:latin typeface="Courier" pitchFamily="2" charset="0"/>
              </a:rPr>
              <a:t>main()</a:t>
            </a:r>
            <a:r>
              <a:rPr lang="en-HK" altLang="en-US" sz="1600" dirty="0"/>
              <a:t>. After some initialization, </a:t>
            </a:r>
            <a:r>
              <a:rPr lang="en-HK" altLang="en-US" sz="1600" b="1" dirty="0">
                <a:latin typeface="Courier" pitchFamily="2" charset="0"/>
              </a:rPr>
              <a:t>main()</a:t>
            </a:r>
            <a:r>
              <a:rPr lang="en-HK" altLang="en-US" sz="1600" dirty="0"/>
              <a:t> creates a second thread (the child thread) </a:t>
            </a:r>
            <a:r>
              <a:rPr lang="en-US" altLang="zh-CN" sz="1600" dirty="0"/>
              <a:t>running </a:t>
            </a:r>
            <a:r>
              <a:rPr lang="en-HK" altLang="en-US" sz="1600" b="1" dirty="0">
                <a:latin typeface="Courier" pitchFamily="2" charset="0"/>
              </a:rPr>
              <a:t>runner()</a:t>
            </a:r>
            <a:r>
              <a:rPr lang="en-HK" altLang="en-US" sz="1600" dirty="0"/>
              <a:t> function. Both threads share the global data </a:t>
            </a:r>
            <a:r>
              <a:rPr lang="en-HK" altLang="en-US" sz="1600" b="1" dirty="0">
                <a:latin typeface="Courier" pitchFamily="2" charset="0"/>
              </a:rPr>
              <a:t>sum</a:t>
            </a:r>
          </a:p>
          <a:p>
            <a:pPr lvl="1"/>
            <a:r>
              <a:rPr lang="en-HK" altLang="en-US" sz="1600" dirty="0"/>
              <a:t>This program follows the thread </a:t>
            </a:r>
            <a:r>
              <a:rPr lang="en-HK" altLang="en-US" sz="1600" i="1" dirty="0"/>
              <a:t>create/join </a:t>
            </a:r>
            <a:r>
              <a:rPr lang="en-HK" altLang="en-US" sz="1600" dirty="0"/>
              <a:t>strategy, whereby after creating summation thread – the parent thread waits for the completion of child thread</a:t>
            </a:r>
          </a:p>
          <a:p>
            <a:pPr lvl="1"/>
            <a:r>
              <a:rPr lang="en-HK" altLang="en-US" sz="1600" dirty="0"/>
              <a:t>Once the summation thread has returned, the parent thread will output the value of the shared data </a:t>
            </a:r>
            <a:r>
              <a:rPr lang="en-HK" altLang="en-US" sz="1600" b="1" dirty="0">
                <a:latin typeface="Courier" pitchFamily="2" charset="0"/>
              </a:rPr>
              <a:t>sum</a:t>
            </a:r>
            <a:endParaRPr lang="en-US" altLang="en-US" sz="1600" b="1" dirty="0">
              <a:latin typeface="Courier" pitchFamily="2" charset="0"/>
            </a:endParaRPr>
          </a:p>
          <a:p>
            <a:pPr>
              <a:buFont typeface="Monotype Sorts" pitchFamily="-84" charset="2"/>
              <a:buNone/>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9BF97CD-6A46-4C0C-AD2D-15186B986080}"/>
              </a:ext>
            </a:extLst>
          </p:cNvPr>
          <p:cNvSpPr>
            <a:spLocks noGrp="1" noChangeArrowheads="1"/>
          </p:cNvSpPr>
          <p:nvPr>
            <p:ph type="title"/>
          </p:nvPr>
        </p:nvSpPr>
        <p:spPr>
          <a:xfrm>
            <a:off x="457200" y="201613"/>
            <a:ext cx="8229600" cy="576262"/>
          </a:xfrm>
        </p:spPr>
        <p:txBody>
          <a:bodyPr/>
          <a:lstStyle/>
          <a:p>
            <a:pPr eaLnBrk="1" hangingPunct="1"/>
            <a:r>
              <a:rPr lang="en-US" altLang="en-US"/>
              <a:t>Pthreads</a:t>
            </a:r>
          </a:p>
        </p:txBody>
      </p:sp>
      <p:pic>
        <p:nvPicPr>
          <p:cNvPr id="31747" name="Picture 3">
            <a:extLst>
              <a:ext uri="{FF2B5EF4-FFF2-40B4-BE49-F238E27FC236}">
                <a16:creationId xmlns:a16="http://schemas.microsoft.com/office/drawing/2014/main" id="{5FF9EAA9-D856-4DBC-BC7E-B283B2C7C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1087438"/>
            <a:ext cx="44704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Coverages</a:t>
            </a:r>
          </a:p>
        </p:txBody>
      </p:sp>
      <p:sp>
        <p:nvSpPr>
          <p:cNvPr id="7171" name="Rectangle 3"/>
          <p:cNvSpPr>
            <a:spLocks noGrp="1" noChangeArrowheads="1"/>
          </p:cNvSpPr>
          <p:nvPr>
            <p:ph type="body" idx="1"/>
          </p:nvPr>
        </p:nvSpPr>
        <p:spPr>
          <a:xfrm>
            <a:off x="457200" y="1030288"/>
            <a:ext cx="7918450" cy="4530725"/>
          </a:xfrm>
        </p:spPr>
        <p:txBody>
          <a:bodyPr/>
          <a:lstStyle/>
          <a:p>
            <a:r>
              <a:rPr lang="en-US" altLang="zh-CN" dirty="0"/>
              <a:t>Named Pipe Examples</a:t>
            </a:r>
          </a:p>
          <a:p>
            <a:r>
              <a:rPr lang="en-US" altLang="zh-CN" dirty="0" err="1"/>
              <a:t>Pthread</a:t>
            </a:r>
            <a:r>
              <a:rPr lang="en-US" altLang="zh-CN"/>
              <a:t> Examples</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7A09DD7-E403-47C0-BE0F-CED975AFD007}"/>
              </a:ext>
            </a:extLst>
          </p:cNvPr>
          <p:cNvSpPr>
            <a:spLocks noGrp="1" noChangeArrowheads="1"/>
          </p:cNvSpPr>
          <p:nvPr>
            <p:ph type="title"/>
          </p:nvPr>
        </p:nvSpPr>
        <p:spPr>
          <a:xfrm>
            <a:off x="457200" y="201613"/>
            <a:ext cx="8229600" cy="576262"/>
          </a:xfrm>
        </p:spPr>
        <p:txBody>
          <a:bodyPr/>
          <a:lstStyle/>
          <a:p>
            <a:pPr eaLnBrk="1" hangingPunct="1"/>
            <a:r>
              <a:rPr lang="en-US" altLang="en-US"/>
              <a:t>Pthreads Example</a:t>
            </a:r>
          </a:p>
        </p:txBody>
      </p:sp>
      <p:sp>
        <p:nvSpPr>
          <p:cNvPr id="33795" name="Rectangle 3">
            <a:extLst>
              <a:ext uri="{FF2B5EF4-FFF2-40B4-BE49-F238E27FC236}">
                <a16:creationId xmlns:a16="http://schemas.microsoft.com/office/drawing/2014/main" id="{6F375CF0-15EC-47B4-958A-3E328C5DCAD9}"/>
              </a:ext>
            </a:extLst>
          </p:cNvPr>
          <p:cNvSpPr>
            <a:spLocks noGrp="1" noChangeArrowheads="1"/>
          </p:cNvSpPr>
          <p:nvPr>
            <p:ph type="body" idx="1"/>
          </p:nvPr>
        </p:nvSpPr>
        <p:spPr>
          <a:xfrm>
            <a:off x="457200" y="1081088"/>
            <a:ext cx="8229600" cy="4465637"/>
          </a:xfrm>
        </p:spPr>
        <p:txBody>
          <a:bodyPr/>
          <a:lstStyle/>
          <a:p>
            <a:r>
              <a:rPr lang="en-HK" altLang="en-US" dirty="0"/>
              <a:t>In a </a:t>
            </a:r>
            <a:r>
              <a:rPr lang="en-HK" altLang="en-US" dirty="0" err="1"/>
              <a:t>Pthreads</a:t>
            </a:r>
            <a:r>
              <a:rPr lang="en-HK" altLang="en-US" dirty="0"/>
              <a:t> program, separate threads begin execution, specifically</a:t>
            </a:r>
          </a:p>
          <a:p>
            <a:pPr lvl="1"/>
            <a:r>
              <a:rPr lang="en-HK" altLang="en-US" sz="1600" dirty="0"/>
              <a:t>All </a:t>
            </a:r>
            <a:r>
              <a:rPr lang="en-HK" altLang="en-US" sz="1600" dirty="0" err="1"/>
              <a:t>Pthreads</a:t>
            </a:r>
            <a:r>
              <a:rPr lang="en-HK" altLang="en-US" sz="1600" dirty="0"/>
              <a:t> programs must include the </a:t>
            </a:r>
            <a:r>
              <a:rPr lang="en-HK" altLang="en-US" sz="1600" b="1" dirty="0" err="1">
                <a:latin typeface="Courier" pitchFamily="2" charset="0"/>
              </a:rPr>
              <a:t>pthread.h</a:t>
            </a:r>
            <a:r>
              <a:rPr lang="en-HK" altLang="en-US" sz="1600" dirty="0"/>
              <a:t> header file</a:t>
            </a:r>
            <a:r>
              <a:rPr lang="en-HK" altLang="en-US" sz="1600" dirty="0">
                <a:latin typeface="Courier" pitchFamily="2" charset="0"/>
              </a:rPr>
              <a:t> </a:t>
            </a:r>
          </a:p>
          <a:p>
            <a:pPr lvl="1"/>
            <a:r>
              <a:rPr lang="en-HK" altLang="en-US" sz="1600" dirty="0"/>
              <a:t>The </a:t>
            </a:r>
            <a:r>
              <a:rPr lang="en-HK" altLang="en-US" sz="1600" b="1" dirty="0" err="1">
                <a:latin typeface="Courier" pitchFamily="2" charset="0"/>
              </a:rPr>
              <a:t>pthread_t</a:t>
            </a:r>
            <a:r>
              <a:rPr lang="en-HK" altLang="en-US" sz="1600" b="1" dirty="0">
                <a:latin typeface="Courier" pitchFamily="2" charset="0"/>
              </a:rPr>
              <a:t> </a:t>
            </a:r>
            <a:r>
              <a:rPr lang="en-HK" altLang="en-US" sz="1600" dirty="0"/>
              <a:t>declares the identifier for the thread to be created</a:t>
            </a:r>
            <a:r>
              <a:rPr lang="en-HK" altLang="en-US" sz="1600" b="1" dirty="0">
                <a:latin typeface="Courier" pitchFamily="2" charset="0"/>
              </a:rPr>
              <a:t> </a:t>
            </a:r>
          </a:p>
          <a:p>
            <a:pPr lvl="1"/>
            <a:r>
              <a:rPr lang="en-HK" altLang="en-US" sz="1600" dirty="0"/>
              <a:t>The </a:t>
            </a:r>
            <a:r>
              <a:rPr lang="en-HK" altLang="en-US" sz="1600" b="1" dirty="0" err="1">
                <a:latin typeface="Courier" pitchFamily="2" charset="0"/>
              </a:rPr>
              <a:t>pthread_attr_t</a:t>
            </a:r>
            <a:r>
              <a:rPr lang="en-HK" altLang="en-US" sz="1600" b="1" dirty="0">
                <a:latin typeface="Courier" pitchFamily="2" charset="0"/>
              </a:rPr>
              <a:t> </a:t>
            </a:r>
            <a:r>
              <a:rPr lang="en-HK" altLang="en-US" sz="1600" dirty="0"/>
              <a:t>represents the attributes for the thread (stack size and scheduling information. Here default attributes are used)</a:t>
            </a:r>
          </a:p>
          <a:p>
            <a:pPr lvl="1"/>
            <a:r>
              <a:rPr lang="en-HK" altLang="en-US" sz="1600" dirty="0"/>
              <a:t>A thread created with </a:t>
            </a:r>
            <a:r>
              <a:rPr lang="en-HK" altLang="en-US" sz="1600" b="1" dirty="0" err="1">
                <a:latin typeface="Courier" pitchFamily="2" charset="0"/>
              </a:rPr>
              <a:t>pthread_create</a:t>
            </a:r>
            <a:r>
              <a:rPr lang="en-HK" altLang="en-US" sz="1600" b="1" dirty="0">
                <a:latin typeface="Courier" pitchFamily="2" charset="0"/>
              </a:rPr>
              <a:t>()</a:t>
            </a:r>
            <a:r>
              <a:rPr lang="en-HK" altLang="en-US" sz="1600" dirty="0"/>
              <a:t>, with the thread identifier, attributes, function (i.e., the </a:t>
            </a:r>
            <a:r>
              <a:rPr lang="en-HK" altLang="en-US" sz="1600" b="1" dirty="0">
                <a:latin typeface="Courier" pitchFamily="2" charset="0"/>
              </a:rPr>
              <a:t>runner()</a:t>
            </a:r>
            <a:r>
              <a:rPr lang="en-HK" altLang="en-US" sz="1600" dirty="0">
                <a:latin typeface="Courier" pitchFamily="2" charset="0"/>
              </a:rPr>
              <a:t>), </a:t>
            </a:r>
            <a:r>
              <a:rPr lang="en-HK" altLang="en-US" sz="1600" dirty="0"/>
              <a:t>the integer parameter (i.e.,</a:t>
            </a:r>
            <a:r>
              <a:rPr lang="en-HK" altLang="en-US" sz="1600" dirty="0">
                <a:latin typeface="Courier" pitchFamily="2" charset="0"/>
              </a:rPr>
              <a:t> </a:t>
            </a:r>
            <a:r>
              <a:rPr lang="en-HK" altLang="en-US" sz="1600" b="1" dirty="0" err="1">
                <a:latin typeface="Courier" pitchFamily="2" charset="0"/>
              </a:rPr>
              <a:t>argv</a:t>
            </a:r>
            <a:r>
              <a:rPr lang="en-HK" altLang="en-US" sz="1600" b="1" dirty="0">
                <a:latin typeface="Courier" pitchFamily="2" charset="0"/>
              </a:rPr>
              <a:t>[1]</a:t>
            </a:r>
            <a:r>
              <a:rPr lang="en-HK" altLang="en-US" sz="1600" dirty="0">
                <a:latin typeface="Courier" pitchFamily="2" charset="0"/>
              </a:rPr>
              <a:t>)</a:t>
            </a:r>
          </a:p>
          <a:p>
            <a:pPr lvl="1"/>
            <a:r>
              <a:rPr lang="en-HK" altLang="en-US" sz="1600" dirty="0"/>
              <a:t>The program has two threads: the initial (or parent) thread in </a:t>
            </a:r>
            <a:r>
              <a:rPr lang="en-HK" altLang="en-US" sz="1600" b="1" dirty="0">
                <a:latin typeface="Courier" pitchFamily="2" charset="0"/>
              </a:rPr>
              <a:t>main()</a:t>
            </a:r>
            <a:r>
              <a:rPr lang="en-HK" altLang="en-US" sz="1600" dirty="0">
                <a:latin typeface="Courier" pitchFamily="2" charset="0"/>
              </a:rPr>
              <a:t> </a:t>
            </a:r>
            <a:r>
              <a:rPr lang="en-HK" altLang="en-US" sz="1600" dirty="0"/>
              <a:t>and the summation (or child) thread performing summation in the </a:t>
            </a:r>
            <a:r>
              <a:rPr lang="en-HK" altLang="en-US" sz="1600" b="1" dirty="0">
                <a:latin typeface="Courier" pitchFamily="2" charset="0"/>
              </a:rPr>
              <a:t>runner()</a:t>
            </a:r>
            <a:r>
              <a:rPr lang="en-HK" altLang="en-US" sz="1600" dirty="0"/>
              <a:t> function</a:t>
            </a:r>
          </a:p>
          <a:p>
            <a:pPr lvl="1"/>
            <a:r>
              <a:rPr lang="en-HK" altLang="en-US" sz="1600" dirty="0"/>
              <a:t>The parent thread waits for its child to terminate by calling </a:t>
            </a:r>
            <a:r>
              <a:rPr lang="en-HK" altLang="en-US" sz="1600" b="1" dirty="0" err="1">
                <a:latin typeface="Courier" pitchFamily="2" charset="0"/>
              </a:rPr>
              <a:t>pthread_join</a:t>
            </a:r>
            <a:r>
              <a:rPr lang="en-HK" altLang="en-US" sz="1600" b="1" dirty="0">
                <a:latin typeface="Courier" pitchFamily="2" charset="0"/>
              </a:rPr>
              <a:t>()</a:t>
            </a:r>
            <a:r>
              <a:rPr lang="en-HK" altLang="en-US" sz="1600" dirty="0"/>
              <a:t> function </a:t>
            </a:r>
          </a:p>
          <a:p>
            <a:pPr lvl="1"/>
            <a:r>
              <a:rPr lang="en-HK" altLang="en-US" sz="1600" dirty="0"/>
              <a:t>The summation thread will terminate when it calls function </a:t>
            </a:r>
            <a:r>
              <a:rPr lang="en-HK" altLang="en-US" sz="1600" b="1" dirty="0" err="1">
                <a:latin typeface="Courier" pitchFamily="2" charset="0"/>
              </a:rPr>
              <a:t>pthread_exit</a:t>
            </a:r>
            <a:r>
              <a:rPr lang="en-HK" altLang="en-US" sz="1600" b="1" dirty="0">
                <a:latin typeface="Courier" pitchFamily="2" charset="0"/>
              </a:rPr>
              <a:t>()</a:t>
            </a:r>
            <a:endParaRPr lang="en-HK" altLang="en-US" sz="1600" dirty="0"/>
          </a:p>
          <a:p>
            <a:pPr lvl="1"/>
            <a:endParaRPr lang="en-US" altLang="en-US" sz="1600" b="1" dirty="0">
              <a:latin typeface="Courier" pitchFamily="2" charset="0"/>
            </a:endParaRPr>
          </a:p>
          <a:p>
            <a:pPr>
              <a:buFont typeface="Monotype Sorts" pitchFamily="-84" charset="2"/>
              <a:buNone/>
            </a:pP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69B7D8A-78EB-47AB-8269-7F7B7D2DBBAC}"/>
              </a:ext>
            </a:extLst>
          </p:cNvPr>
          <p:cNvSpPr>
            <a:spLocks noGrp="1" noChangeArrowheads="1"/>
          </p:cNvSpPr>
          <p:nvPr>
            <p:ph type="title"/>
          </p:nvPr>
        </p:nvSpPr>
        <p:spPr>
          <a:xfrm>
            <a:off x="457200" y="201613"/>
            <a:ext cx="8229600" cy="576262"/>
          </a:xfrm>
        </p:spPr>
        <p:txBody>
          <a:bodyPr/>
          <a:lstStyle/>
          <a:p>
            <a:pPr eaLnBrk="1" hangingPunct="1"/>
            <a:r>
              <a:rPr lang="en-US" altLang="en-US" dirty="0" err="1"/>
              <a:t>pthread_create</a:t>
            </a:r>
            <a:r>
              <a:rPr lang="en-US" altLang="en-US" dirty="0"/>
              <a:t> function</a:t>
            </a:r>
          </a:p>
        </p:txBody>
      </p:sp>
      <p:sp>
        <p:nvSpPr>
          <p:cNvPr id="46083" name="Rectangle 3">
            <a:extLst>
              <a:ext uri="{FF2B5EF4-FFF2-40B4-BE49-F238E27FC236}">
                <a16:creationId xmlns:a16="http://schemas.microsoft.com/office/drawing/2014/main" id="{FEAB5F3C-DCE1-4453-819D-D511B2E4B999}"/>
              </a:ext>
            </a:extLst>
          </p:cNvPr>
          <p:cNvSpPr>
            <a:spLocks noGrp="1" noChangeArrowheads="1"/>
          </p:cNvSpPr>
          <p:nvPr>
            <p:ph type="body" idx="1"/>
          </p:nvPr>
        </p:nvSpPr>
        <p:spPr>
          <a:xfrm>
            <a:off x="406400" y="1019175"/>
            <a:ext cx="8128000" cy="5330825"/>
          </a:xfrm>
        </p:spPr>
        <p:txBody>
          <a:bodyPr/>
          <a:lstStyle/>
          <a:p>
            <a:pPr>
              <a:buFont typeface="Monotype Sorts" pitchFamily="2" charset="2"/>
              <a:buChar char="n"/>
              <a:defRPr/>
            </a:pPr>
            <a:r>
              <a:rPr lang="en-HK" altLang="zh-CN" dirty="0">
                <a:latin typeface="Menlo" panose="020B0609030804020204" pitchFamily="49" charset="0"/>
                <a:ea typeface="Menlo" panose="020B0609030804020204" pitchFamily="49" charset="0"/>
                <a:cs typeface="Menlo" panose="020B0609030804020204" pitchFamily="49" charset="0"/>
              </a:rPr>
              <a:t>#include &lt;</a:t>
            </a:r>
            <a:r>
              <a:rPr lang="en-HK" altLang="zh-CN" dirty="0" err="1">
                <a:latin typeface="Menlo" panose="020B0609030804020204" pitchFamily="49" charset="0"/>
                <a:ea typeface="Menlo" panose="020B0609030804020204" pitchFamily="49" charset="0"/>
                <a:cs typeface="Menlo" panose="020B0609030804020204" pitchFamily="49" charset="0"/>
              </a:rPr>
              <a:t>pthread.h</a:t>
            </a:r>
            <a:r>
              <a:rPr lang="en-HK" altLang="zh-CN" dirty="0">
                <a:latin typeface="Menlo" panose="020B0609030804020204" pitchFamily="49" charset="0"/>
                <a:ea typeface="Menlo" panose="020B0609030804020204" pitchFamily="49" charset="0"/>
                <a:cs typeface="Menlo" panose="020B0609030804020204" pitchFamily="49" charset="0"/>
              </a:rPr>
              <a:t>&gt;</a:t>
            </a:r>
          </a:p>
          <a:p>
            <a:pPr>
              <a:buFont typeface="Monotype Sorts" pitchFamily="2" charset="2"/>
              <a:buChar char="n"/>
              <a:defRPr/>
            </a:pPr>
            <a:r>
              <a:rPr lang="en-HK" altLang="zh-CN" dirty="0">
                <a:latin typeface="Menlo" panose="020B0609030804020204" pitchFamily="49" charset="0"/>
                <a:ea typeface="Menlo" panose="020B0609030804020204" pitchFamily="49" charset="0"/>
                <a:cs typeface="Menlo" panose="020B0609030804020204" pitchFamily="49" charset="0"/>
              </a:rPr>
              <a:t>int </a:t>
            </a:r>
            <a:r>
              <a:rPr lang="en-HK" altLang="zh-CN" dirty="0" err="1">
                <a:latin typeface="Menlo" panose="020B0609030804020204" pitchFamily="49" charset="0"/>
                <a:ea typeface="Menlo" panose="020B0609030804020204" pitchFamily="49" charset="0"/>
                <a:cs typeface="Menlo" panose="020B0609030804020204" pitchFamily="49" charset="0"/>
              </a:rPr>
              <a:t>pthread_create</a:t>
            </a:r>
            <a:r>
              <a:rPr lang="en-HK" altLang="zh-CN" dirty="0">
                <a:latin typeface="Menlo" panose="020B0609030804020204" pitchFamily="49" charset="0"/>
                <a:ea typeface="Menlo" panose="020B0609030804020204" pitchFamily="49" charset="0"/>
                <a:cs typeface="Menlo" panose="020B0609030804020204" pitchFamily="49" charset="0"/>
              </a:rPr>
              <a:t>( </a:t>
            </a:r>
            <a:r>
              <a:rPr lang="en-HK" altLang="zh-CN" dirty="0" err="1">
                <a:latin typeface="Menlo" panose="020B0609030804020204" pitchFamily="49" charset="0"/>
                <a:ea typeface="Menlo" panose="020B0609030804020204" pitchFamily="49" charset="0"/>
                <a:cs typeface="Menlo" panose="020B0609030804020204" pitchFamily="49" charset="0"/>
              </a:rPr>
              <a:t>pthread_t</a:t>
            </a:r>
            <a:r>
              <a:rPr lang="en-HK" altLang="zh-CN" dirty="0">
                <a:latin typeface="Menlo" panose="020B0609030804020204" pitchFamily="49" charset="0"/>
                <a:ea typeface="Menlo" panose="020B0609030804020204" pitchFamily="49" charset="0"/>
                <a:cs typeface="Menlo" panose="020B0609030804020204" pitchFamily="49" charset="0"/>
              </a:rPr>
              <a:t> * thread, </a:t>
            </a:r>
          </a:p>
          <a:p>
            <a:pPr marL="0" indent="0">
              <a:buFont typeface="Wingdings" panose="05000000000000000000" pitchFamily="2" charset="2"/>
              <a:buNone/>
              <a:defRPr/>
            </a:pPr>
            <a:r>
              <a:rPr lang="en-HK" altLang="zh-CN" dirty="0">
                <a:latin typeface="Menlo" panose="020B0609030804020204" pitchFamily="49" charset="0"/>
                <a:ea typeface="Menlo" panose="020B0609030804020204" pitchFamily="49" charset="0"/>
                <a:cs typeface="Menlo" panose="020B0609030804020204" pitchFamily="49" charset="0"/>
              </a:rPr>
              <a:t>	</a:t>
            </a:r>
            <a:r>
              <a:rPr lang="en-HK" altLang="zh-CN" dirty="0" err="1">
                <a:latin typeface="Menlo" panose="020B0609030804020204" pitchFamily="49" charset="0"/>
                <a:ea typeface="Menlo" panose="020B0609030804020204" pitchFamily="49" charset="0"/>
                <a:cs typeface="Menlo" panose="020B0609030804020204" pitchFamily="49" charset="0"/>
              </a:rPr>
              <a:t>const</a:t>
            </a:r>
            <a:r>
              <a:rPr lang="en-HK" altLang="zh-CN" dirty="0">
                <a:latin typeface="Menlo" panose="020B0609030804020204" pitchFamily="49" charset="0"/>
                <a:ea typeface="Menlo" panose="020B0609030804020204" pitchFamily="49" charset="0"/>
                <a:cs typeface="Menlo" panose="020B0609030804020204" pitchFamily="49" charset="0"/>
              </a:rPr>
              <a:t> </a:t>
            </a:r>
            <a:r>
              <a:rPr lang="en-HK" altLang="zh-CN" dirty="0" err="1">
                <a:latin typeface="Menlo" panose="020B0609030804020204" pitchFamily="49" charset="0"/>
                <a:ea typeface="Menlo" panose="020B0609030804020204" pitchFamily="49" charset="0"/>
                <a:cs typeface="Menlo" panose="020B0609030804020204" pitchFamily="49" charset="0"/>
              </a:rPr>
              <a:t>pthread_attr_t</a:t>
            </a:r>
            <a:r>
              <a:rPr lang="en-HK" altLang="zh-CN" dirty="0">
                <a:latin typeface="Menlo" panose="020B0609030804020204" pitchFamily="49" charset="0"/>
                <a:ea typeface="Menlo" panose="020B0609030804020204" pitchFamily="49" charset="0"/>
                <a:cs typeface="Menlo" panose="020B0609030804020204" pitchFamily="49" charset="0"/>
              </a:rPr>
              <a:t> * </a:t>
            </a:r>
            <a:r>
              <a:rPr lang="en-HK" altLang="zh-CN" dirty="0" err="1">
                <a:latin typeface="Menlo" panose="020B0609030804020204" pitchFamily="49" charset="0"/>
                <a:ea typeface="Menlo" panose="020B0609030804020204" pitchFamily="49" charset="0"/>
                <a:cs typeface="Menlo" panose="020B0609030804020204" pitchFamily="49" charset="0"/>
              </a:rPr>
              <a:t>attr</a:t>
            </a:r>
            <a:r>
              <a:rPr lang="en-HK" altLang="zh-CN"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panose="05000000000000000000" pitchFamily="2" charset="2"/>
              <a:buNone/>
              <a:defRPr/>
            </a:pPr>
            <a:r>
              <a:rPr lang="en-HK" altLang="zh-CN" dirty="0">
                <a:latin typeface="Menlo" panose="020B0609030804020204" pitchFamily="49" charset="0"/>
                <a:ea typeface="Menlo" panose="020B0609030804020204" pitchFamily="49" charset="0"/>
                <a:cs typeface="Menlo" panose="020B0609030804020204" pitchFamily="49" charset="0"/>
              </a:rPr>
              <a:t>	void * (*</a:t>
            </a:r>
            <a:r>
              <a:rPr lang="en-HK" altLang="zh-CN" dirty="0" err="1">
                <a:latin typeface="Menlo" panose="020B0609030804020204" pitchFamily="49" charset="0"/>
                <a:ea typeface="Menlo" panose="020B0609030804020204" pitchFamily="49" charset="0"/>
                <a:cs typeface="Menlo" panose="020B0609030804020204" pitchFamily="49" charset="0"/>
              </a:rPr>
              <a:t>start_routine</a:t>
            </a:r>
            <a:r>
              <a:rPr lang="en-HK" altLang="zh-CN" dirty="0">
                <a:latin typeface="Menlo" panose="020B0609030804020204" pitchFamily="49" charset="0"/>
                <a:ea typeface="Menlo" panose="020B0609030804020204" pitchFamily="49" charset="0"/>
                <a:cs typeface="Menlo" panose="020B0609030804020204" pitchFamily="49" charset="0"/>
              </a:rPr>
              <a:t>)(void*), </a:t>
            </a:r>
          </a:p>
          <a:p>
            <a:pPr marL="0" indent="0">
              <a:buFont typeface="Wingdings" panose="05000000000000000000" pitchFamily="2" charset="2"/>
              <a:buNone/>
              <a:defRPr/>
            </a:pPr>
            <a:r>
              <a:rPr lang="en-HK" altLang="zh-CN" dirty="0">
                <a:latin typeface="Menlo" panose="020B0609030804020204" pitchFamily="49" charset="0"/>
                <a:ea typeface="Menlo" panose="020B0609030804020204" pitchFamily="49" charset="0"/>
                <a:cs typeface="Menlo" panose="020B0609030804020204" pitchFamily="49" charset="0"/>
              </a:rPr>
              <a:t>	void * </a:t>
            </a:r>
            <a:r>
              <a:rPr lang="en-HK" altLang="zh-CN" dirty="0" err="1">
                <a:latin typeface="Menlo" panose="020B0609030804020204" pitchFamily="49" charset="0"/>
                <a:ea typeface="Menlo" panose="020B0609030804020204" pitchFamily="49" charset="0"/>
                <a:cs typeface="Menlo" panose="020B0609030804020204" pitchFamily="49" charset="0"/>
              </a:rPr>
              <a:t>arg</a:t>
            </a:r>
            <a:r>
              <a:rPr lang="en-HK" altLang="zh-CN" dirty="0">
                <a:latin typeface="Menlo" panose="020B0609030804020204" pitchFamily="49" charset="0"/>
                <a:ea typeface="Menlo" panose="020B0609030804020204" pitchFamily="49" charset="0"/>
                <a:cs typeface="Menlo" panose="020B0609030804020204" pitchFamily="49" charset="0"/>
              </a:rPr>
              <a:t>);</a:t>
            </a:r>
          </a:p>
          <a:p>
            <a:pPr lvl="1">
              <a:buFont typeface="Monotype Sorts" pitchFamily="2" charset="2"/>
              <a:buChar char="l"/>
              <a:defRPr/>
            </a:pPr>
            <a:r>
              <a:rPr lang="en-HK" altLang="zh-CN" dirty="0"/>
              <a:t>thread, is a pointer to a structure of type </a:t>
            </a:r>
            <a:r>
              <a:rPr lang="en-HK" altLang="zh-CN" dirty="0" err="1"/>
              <a:t>pthread_t</a:t>
            </a:r>
            <a:r>
              <a:rPr lang="en-HK" altLang="zh-CN" dirty="0"/>
              <a:t>;</a:t>
            </a:r>
          </a:p>
          <a:p>
            <a:pPr lvl="1">
              <a:buFont typeface="Monotype Sorts" pitchFamily="2" charset="2"/>
              <a:buChar char="l"/>
              <a:defRPr/>
            </a:pPr>
            <a:r>
              <a:rPr lang="en-HK" altLang="zh-CN" dirty="0" err="1"/>
              <a:t>attr</a:t>
            </a:r>
            <a:r>
              <a:rPr lang="en-HK" altLang="zh-CN" dirty="0"/>
              <a:t>, is used to specify any attributes this thread might have;</a:t>
            </a:r>
          </a:p>
          <a:p>
            <a:pPr lvl="1">
              <a:buFont typeface="Monotype Sorts" pitchFamily="2" charset="2"/>
              <a:buChar char="l"/>
              <a:defRPr/>
            </a:pPr>
            <a:r>
              <a:rPr lang="en-HK" altLang="zh-CN" dirty="0"/>
              <a:t>Function pointer</a:t>
            </a:r>
            <a:r>
              <a:rPr lang="en-US" altLang="zh-CN" dirty="0"/>
              <a:t>;</a:t>
            </a:r>
            <a:endParaRPr lang="en-HK" altLang="zh-CN" dirty="0"/>
          </a:p>
          <a:p>
            <a:pPr lvl="1">
              <a:buFont typeface="Monotype Sorts" pitchFamily="2" charset="2"/>
              <a:buChar char="l"/>
              <a:defRPr/>
            </a:pPr>
            <a:r>
              <a:rPr lang="en-HK" altLang="zh-CN" dirty="0" err="1"/>
              <a:t>arg</a:t>
            </a:r>
            <a:r>
              <a:rPr lang="en-HK" altLang="zh-CN" dirty="0"/>
              <a:t>, the argument to be passed to the function where the thread begins execution.</a:t>
            </a:r>
          </a:p>
          <a:p>
            <a:pPr lvl="1">
              <a:buFont typeface="Monotype Sorts" pitchFamily="2" charset="2"/>
              <a:buChar char="l"/>
              <a:defRPr/>
            </a:pPr>
            <a:endParaRPr lang="en-US" altLang="en-US" dirty="0"/>
          </a:p>
          <a:p>
            <a:pPr>
              <a:buFont typeface="Monotype Sorts" pitchFamily="2" charset="2"/>
              <a:buNone/>
              <a:defRPr/>
            </a:pP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0483FD71-164B-4ACD-8E89-012165C89852}"/>
              </a:ext>
            </a:extLst>
          </p:cNvPr>
          <p:cNvSpPr>
            <a:spLocks noGrp="1" noChangeArrowheads="1"/>
          </p:cNvSpPr>
          <p:nvPr>
            <p:ph type="title"/>
          </p:nvPr>
        </p:nvSpPr>
        <p:spPr/>
        <p:txBody>
          <a:bodyPr/>
          <a:lstStyle/>
          <a:p>
            <a:r>
              <a:rPr lang="en-US" altLang="en-US"/>
              <a:t>Pthreads Example: Create &amp; Join</a:t>
            </a:r>
            <a:endParaRPr kumimoji="1" lang="zh-CN" altLang="en-US"/>
          </a:p>
        </p:txBody>
      </p:sp>
      <p:pic>
        <p:nvPicPr>
          <p:cNvPr id="37891" name="内容占位符 7" descr="文本&#10;&#10;描述已自动生成">
            <a:extLst>
              <a:ext uri="{FF2B5EF4-FFF2-40B4-BE49-F238E27FC236}">
                <a16:creationId xmlns:a16="http://schemas.microsoft.com/office/drawing/2014/main" id="{94A1C7E0-53C7-4030-9A7B-98E45FC884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52550" y="1017588"/>
            <a:ext cx="6438900" cy="5132387"/>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8FEE016A-8273-4F2D-96FA-8D3476301758}"/>
              </a:ext>
            </a:extLst>
          </p:cNvPr>
          <p:cNvSpPr>
            <a:spLocks noGrp="1" noChangeArrowheads="1"/>
          </p:cNvSpPr>
          <p:nvPr>
            <p:ph type="title"/>
          </p:nvPr>
        </p:nvSpPr>
        <p:spPr>
          <a:xfrm>
            <a:off x="457200" y="201613"/>
            <a:ext cx="8229600" cy="576262"/>
          </a:xfrm>
        </p:spPr>
        <p:txBody>
          <a:bodyPr/>
          <a:lstStyle/>
          <a:p>
            <a:r>
              <a:rPr lang="en-US" altLang="en-US"/>
              <a:t>Pthreads Example (Cont.)</a:t>
            </a:r>
          </a:p>
        </p:txBody>
      </p:sp>
      <p:pic>
        <p:nvPicPr>
          <p:cNvPr id="38915" name="Picture 1" descr="Screen Shot 2012-12-04 at 8.50.38 PM.png">
            <a:extLst>
              <a:ext uri="{FF2B5EF4-FFF2-40B4-BE49-F238E27FC236}">
                <a16:creationId xmlns:a16="http://schemas.microsoft.com/office/drawing/2014/main" id="{35DD2AE3-1170-43E4-A16A-0069B91848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 y="1084263"/>
            <a:ext cx="6529388"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BE05A941-34FF-4170-B8BD-7B5F10F6BABC}"/>
              </a:ext>
            </a:extLst>
          </p:cNvPr>
          <p:cNvSpPr>
            <a:spLocks noGrp="1" noChangeArrowheads="1"/>
          </p:cNvSpPr>
          <p:nvPr>
            <p:ph type="title"/>
          </p:nvPr>
        </p:nvSpPr>
        <p:spPr>
          <a:xfrm>
            <a:off x="457200" y="176213"/>
            <a:ext cx="8229600" cy="576262"/>
          </a:xfrm>
        </p:spPr>
        <p:txBody>
          <a:bodyPr/>
          <a:lstStyle/>
          <a:p>
            <a:r>
              <a:rPr lang="en-US" altLang="en-US"/>
              <a:t>Pthreads Example (Cont.)</a:t>
            </a:r>
          </a:p>
        </p:txBody>
      </p:sp>
      <p:pic>
        <p:nvPicPr>
          <p:cNvPr id="39939" name="Picture 1">
            <a:extLst>
              <a:ext uri="{FF2B5EF4-FFF2-40B4-BE49-F238E27FC236}">
                <a16:creationId xmlns:a16="http://schemas.microsoft.com/office/drawing/2014/main" id="{1C9C5D07-4111-4A26-BAC1-A7C2731B36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995363"/>
            <a:ext cx="5795962"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DF0D621-2BFA-47FC-A159-D9A6010D1223}"/>
              </a:ext>
            </a:extLst>
          </p:cNvPr>
          <p:cNvSpPr>
            <a:spLocks noGrp="1" noChangeArrowheads="1"/>
          </p:cNvSpPr>
          <p:nvPr>
            <p:ph type="title"/>
          </p:nvPr>
        </p:nvSpPr>
        <p:spPr>
          <a:xfrm>
            <a:off x="457200" y="201613"/>
            <a:ext cx="8229600" cy="576262"/>
          </a:xfrm>
        </p:spPr>
        <p:txBody>
          <a:bodyPr/>
          <a:lstStyle/>
          <a:p>
            <a:pPr eaLnBrk="1" hangingPunct="1"/>
            <a:r>
              <a:rPr lang="en-US" altLang="en-US"/>
              <a:t>Test the pthread program</a:t>
            </a:r>
          </a:p>
        </p:txBody>
      </p:sp>
      <p:sp>
        <p:nvSpPr>
          <p:cNvPr id="40963" name="Rectangle 3">
            <a:extLst>
              <a:ext uri="{FF2B5EF4-FFF2-40B4-BE49-F238E27FC236}">
                <a16:creationId xmlns:a16="http://schemas.microsoft.com/office/drawing/2014/main" id="{7F383150-3FDC-48D4-BA29-30F4AA2646ED}"/>
              </a:ext>
            </a:extLst>
          </p:cNvPr>
          <p:cNvSpPr>
            <a:spLocks noGrp="1" noChangeArrowheads="1"/>
          </p:cNvSpPr>
          <p:nvPr>
            <p:ph type="body" idx="1"/>
          </p:nvPr>
        </p:nvSpPr>
        <p:spPr>
          <a:xfrm>
            <a:off x="530225" y="1060450"/>
            <a:ext cx="8229600" cy="4465638"/>
          </a:xfrm>
        </p:spPr>
        <p:txBody>
          <a:bodyPr/>
          <a:lstStyle/>
          <a:p>
            <a:r>
              <a:rPr lang="en-US" altLang="en-US"/>
              <a:t>Compile the C program. </a:t>
            </a:r>
          </a:p>
          <a:p>
            <a:r>
              <a:rPr lang="en-US" altLang="en-US"/>
              <a:t>pthread is required in the linking process to generate the executable</a:t>
            </a:r>
          </a:p>
          <a:p>
            <a:endParaRPr lang="en-US" altLang="en-US"/>
          </a:p>
          <a:p>
            <a:endParaRPr lang="en-US" altLang="en-US"/>
          </a:p>
          <a:p>
            <a:endParaRPr lang="en-HK" altLang="en-US"/>
          </a:p>
        </p:txBody>
      </p:sp>
      <p:sp>
        <p:nvSpPr>
          <p:cNvPr id="40964" name="TextBox 3">
            <a:extLst>
              <a:ext uri="{FF2B5EF4-FFF2-40B4-BE49-F238E27FC236}">
                <a16:creationId xmlns:a16="http://schemas.microsoft.com/office/drawing/2014/main" id="{2996508C-9B3F-40D6-898A-151F79F3D013}"/>
              </a:ext>
            </a:extLst>
          </p:cNvPr>
          <p:cNvSpPr txBox="1">
            <a:spLocks noChangeArrowheads="1"/>
          </p:cNvSpPr>
          <p:nvPr/>
        </p:nvSpPr>
        <p:spPr bwMode="auto">
          <a:xfrm>
            <a:off x="874713" y="2109788"/>
            <a:ext cx="65262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en-US" dirty="0">
                <a:latin typeface="Courier New" panose="02070309020205020404" pitchFamily="49" charset="0"/>
                <a:ea typeface="PMingLiU" panose="02020500000000000000" pitchFamily="18" charset="-120"/>
              </a:rPr>
              <a:t>&gt; </a:t>
            </a:r>
            <a:r>
              <a:rPr lang="en-US" altLang="en-US" dirty="0" err="1">
                <a:latin typeface="Courier New" panose="02070309020205020404" pitchFamily="49" charset="0"/>
                <a:ea typeface="PMingLiU" panose="02020500000000000000" pitchFamily="18" charset="-120"/>
              </a:rPr>
              <a:t>gcc</a:t>
            </a:r>
            <a:r>
              <a:rPr lang="en-US" altLang="en-US" dirty="0">
                <a:latin typeface="Courier New" panose="02070309020205020404" pitchFamily="49" charset="0"/>
                <a:ea typeface="PMingLiU" panose="02020500000000000000" pitchFamily="18" charset="-120"/>
              </a:rPr>
              <a:t> </a:t>
            </a:r>
            <a:r>
              <a:rPr lang="en-US" altLang="en-US" dirty="0" err="1">
                <a:latin typeface="Courier New" panose="02070309020205020404" pitchFamily="49" charset="0"/>
                <a:ea typeface="PMingLiU" panose="02020500000000000000" pitchFamily="18" charset="-120"/>
              </a:rPr>
              <a:t>pthread_demo.c</a:t>
            </a:r>
            <a:r>
              <a:rPr lang="en-US" altLang="en-US" dirty="0">
                <a:latin typeface="Courier New" panose="02070309020205020404" pitchFamily="49" charset="0"/>
                <a:ea typeface="PMingLiU" panose="02020500000000000000" pitchFamily="18" charset="-120"/>
              </a:rPr>
              <a:t> -</a:t>
            </a:r>
            <a:r>
              <a:rPr lang="en-US" altLang="en-US" dirty="0" err="1">
                <a:latin typeface="Courier New" panose="02070309020205020404" pitchFamily="49" charset="0"/>
                <a:ea typeface="PMingLiU" panose="02020500000000000000" pitchFamily="18" charset="-120"/>
              </a:rPr>
              <a:t>lpthread</a:t>
            </a:r>
            <a:r>
              <a:rPr lang="en-US" altLang="en-US" dirty="0">
                <a:latin typeface="Courier New" panose="02070309020205020404" pitchFamily="49" charset="0"/>
                <a:ea typeface="PMingLiU" panose="02020500000000000000" pitchFamily="18" charset="-120"/>
              </a:rPr>
              <a:t> -o </a:t>
            </a:r>
            <a:r>
              <a:rPr lang="en-US" altLang="en-US" dirty="0" err="1">
                <a:latin typeface="Courier New" panose="02070309020205020404" pitchFamily="49" charset="0"/>
                <a:ea typeface="PMingLiU" panose="02020500000000000000" pitchFamily="18" charset="-120"/>
              </a:rPr>
              <a:t>pthread_demo</a:t>
            </a: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r>
              <a:rPr lang="en-US" altLang="en-US" dirty="0">
                <a:latin typeface="Courier New" panose="02070309020205020404" pitchFamily="49" charset="0"/>
                <a:ea typeface="PMingLiU" panose="02020500000000000000" pitchFamily="18" charset="-120"/>
              </a:rPr>
              <a:t>&gt; ./</a:t>
            </a:r>
            <a:r>
              <a:rPr lang="en-US" altLang="en-US" dirty="0" err="1">
                <a:latin typeface="Courier New" panose="02070309020205020404" pitchFamily="49" charset="0"/>
                <a:ea typeface="PMingLiU" panose="02020500000000000000" pitchFamily="18" charset="-120"/>
              </a:rPr>
              <a:t>pthread_demo</a:t>
            </a:r>
            <a:r>
              <a:rPr lang="en-US" altLang="en-US" dirty="0">
                <a:latin typeface="Courier New" panose="02070309020205020404" pitchFamily="49" charset="0"/>
                <a:ea typeface="PMingLiU" panose="02020500000000000000" pitchFamily="18" charset="-120"/>
              </a:rPr>
              <a:t> 2</a:t>
            </a:r>
          </a:p>
          <a:p>
            <a:pPr>
              <a:spcBef>
                <a:spcPct val="0"/>
              </a:spcBef>
              <a:buClrTx/>
              <a:buSzTx/>
              <a:buFontTx/>
              <a:buNone/>
            </a:pPr>
            <a:r>
              <a:rPr lang="en-US" altLang="en-US" dirty="0">
                <a:latin typeface="Courier New" panose="02070309020205020404" pitchFamily="49" charset="0"/>
                <a:ea typeface="PMingLiU" panose="02020500000000000000" pitchFamily="18" charset="-120"/>
              </a:rPr>
              <a:t>sum of 1..2 = 3</a:t>
            </a: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r>
              <a:rPr lang="en-US" altLang="en-US" dirty="0">
                <a:latin typeface="Courier New" panose="02070309020205020404" pitchFamily="49" charset="0"/>
                <a:ea typeface="PMingLiU" panose="02020500000000000000" pitchFamily="18" charset="-120"/>
              </a:rPr>
              <a:t>&gt; ./</a:t>
            </a:r>
            <a:r>
              <a:rPr lang="en-US" altLang="en-US" dirty="0" err="1">
                <a:latin typeface="Courier New" panose="02070309020205020404" pitchFamily="49" charset="0"/>
                <a:ea typeface="PMingLiU" panose="02020500000000000000" pitchFamily="18" charset="-120"/>
              </a:rPr>
              <a:t>pthread_demo</a:t>
            </a:r>
            <a:r>
              <a:rPr lang="en-US" altLang="en-US" dirty="0">
                <a:latin typeface="Courier New" panose="02070309020205020404" pitchFamily="49" charset="0"/>
                <a:ea typeface="PMingLiU" panose="02020500000000000000" pitchFamily="18" charset="-120"/>
              </a:rPr>
              <a:t> 1000</a:t>
            </a:r>
          </a:p>
          <a:p>
            <a:pPr>
              <a:spcBef>
                <a:spcPct val="0"/>
              </a:spcBef>
              <a:buClrTx/>
              <a:buSzTx/>
              <a:buFontTx/>
              <a:buNone/>
            </a:pPr>
            <a:r>
              <a:rPr lang="en-US" altLang="en-US" dirty="0">
                <a:latin typeface="Courier New" panose="02070309020205020404" pitchFamily="49" charset="0"/>
                <a:ea typeface="PMingLiU" panose="02020500000000000000" pitchFamily="18" charset="-120"/>
              </a:rPr>
              <a:t>sum of 1..1000 = 500500</a:t>
            </a:r>
          </a:p>
          <a:p>
            <a:pPr>
              <a:spcBef>
                <a:spcPct val="0"/>
              </a:spcBef>
              <a:buClrTx/>
              <a:buSzTx/>
              <a:buFontTx/>
              <a:buNone/>
            </a:pPr>
            <a:endParaRPr lang="en-US" altLang="en-US" dirty="0">
              <a:latin typeface="Arial" panose="020B0604020202020204" pitchFamily="34" charset="0"/>
              <a:ea typeface="PMingLiU" panose="02020500000000000000" pitchFamily="18" charset="-12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FB6880BB-803E-41C8-AB0A-1218A10F7D19}"/>
              </a:ext>
            </a:extLst>
          </p:cNvPr>
          <p:cNvSpPr>
            <a:spLocks noGrp="1" noChangeArrowheads="1"/>
          </p:cNvSpPr>
          <p:nvPr>
            <p:ph type="title"/>
          </p:nvPr>
        </p:nvSpPr>
        <p:spPr>
          <a:xfrm>
            <a:off x="1023938" y="176213"/>
            <a:ext cx="7793037" cy="576262"/>
          </a:xfrm>
        </p:spPr>
        <p:txBody>
          <a:bodyPr/>
          <a:lstStyle/>
          <a:p>
            <a:r>
              <a:rPr lang="en-US" altLang="en-US" sz="2800"/>
              <a:t>Pthreads Code for Joining 10 Threads</a:t>
            </a:r>
          </a:p>
        </p:txBody>
      </p:sp>
      <p:pic>
        <p:nvPicPr>
          <p:cNvPr id="43011" name="Picture 1">
            <a:extLst>
              <a:ext uri="{FF2B5EF4-FFF2-40B4-BE49-F238E27FC236}">
                <a16:creationId xmlns:a16="http://schemas.microsoft.com/office/drawing/2014/main" id="{B1271980-7E68-4B58-95BF-24BBE3E75A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31750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464087B-42BA-4F66-B0F4-412F89CC84E2}"/>
              </a:ext>
            </a:extLst>
          </p:cNvPr>
          <p:cNvSpPr txBox="1">
            <a:spLocks noChangeArrowheads="1"/>
          </p:cNvSpPr>
          <p:nvPr/>
        </p:nvSpPr>
        <p:spPr bwMode="auto">
          <a:xfrm>
            <a:off x="457200" y="1081088"/>
            <a:ext cx="8229600" cy="1363662"/>
          </a:xfrm>
          <a:prstGeom prst="rect">
            <a:avLst/>
          </a:prstGeom>
          <a:noFill/>
          <a:ln>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HK" altLang="en-US" kern="0" dirty="0"/>
              <a:t>A simple method for waiting on multiple  threads using </a:t>
            </a:r>
            <a:r>
              <a:rPr lang="en-HK" altLang="en-US" b="1" kern="0" dirty="0" err="1">
                <a:latin typeface="Courier"/>
              </a:rPr>
              <a:t>pthread_join</a:t>
            </a:r>
            <a:r>
              <a:rPr lang="en-HK" altLang="en-US" b="1" kern="0" dirty="0">
                <a:latin typeface="Courier"/>
              </a:rPr>
              <a:t>() </a:t>
            </a:r>
            <a:r>
              <a:rPr lang="en-HK" altLang="en-US" kern="0" dirty="0"/>
              <a:t>function is to enclose the operation within a simple for loop. </a:t>
            </a:r>
          </a:p>
          <a:p>
            <a:pPr>
              <a:defRPr/>
            </a:pPr>
            <a:r>
              <a:rPr lang="en-HK" altLang="en-US" kern="0" dirty="0"/>
              <a:t>For example, join on ten threads using the </a:t>
            </a:r>
            <a:r>
              <a:rPr lang="en-HK" altLang="en-US" kern="0" dirty="0" err="1"/>
              <a:t>Pthread</a:t>
            </a:r>
            <a:r>
              <a:rPr lang="en-HK" altLang="en-US" kern="0" dirty="0"/>
              <a:t> code below</a:t>
            </a:r>
            <a:endParaRPr lang="en-US" altLang="en-US" kern="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53B63A95-E840-40A5-A932-FABCC1C44BE3}"/>
              </a:ext>
            </a:extLst>
          </p:cNvPr>
          <p:cNvSpPr>
            <a:spLocks noGrp="1" noChangeArrowheads="1"/>
          </p:cNvSpPr>
          <p:nvPr>
            <p:ph type="title"/>
          </p:nvPr>
        </p:nvSpPr>
        <p:spPr>
          <a:xfrm>
            <a:off x="457200" y="188913"/>
            <a:ext cx="8229600" cy="576262"/>
          </a:xfrm>
        </p:spPr>
        <p:txBody>
          <a:bodyPr/>
          <a:lstStyle/>
          <a:p>
            <a:pPr eaLnBrk="1" hangingPunct="1"/>
            <a:r>
              <a:rPr lang="en-US" altLang="en-US" dirty="0"/>
              <a:t>Another </a:t>
            </a:r>
            <a:r>
              <a:rPr lang="en-US" altLang="en-US" dirty="0" err="1"/>
              <a:t>Pthreads</a:t>
            </a:r>
            <a:r>
              <a:rPr lang="en-US" altLang="en-US" dirty="0"/>
              <a:t> example</a:t>
            </a:r>
          </a:p>
        </p:txBody>
      </p:sp>
      <p:pic>
        <p:nvPicPr>
          <p:cNvPr id="44035" name="Picture 2">
            <a:extLst>
              <a:ext uri="{FF2B5EF4-FFF2-40B4-BE49-F238E27FC236}">
                <a16:creationId xmlns:a16="http://schemas.microsoft.com/office/drawing/2014/main" id="{962227FB-0F66-4044-9A16-37D083316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225" y="1016000"/>
            <a:ext cx="528955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ADF4318-E0A0-4A88-BEFE-2125F0899793}"/>
              </a:ext>
            </a:extLst>
          </p:cNvPr>
          <p:cNvSpPr>
            <a:spLocks noGrp="1" noChangeArrowheads="1"/>
          </p:cNvSpPr>
          <p:nvPr>
            <p:ph type="title"/>
          </p:nvPr>
        </p:nvSpPr>
        <p:spPr>
          <a:xfrm>
            <a:off x="457200" y="188913"/>
            <a:ext cx="8229600" cy="576262"/>
          </a:xfrm>
        </p:spPr>
        <p:txBody>
          <a:bodyPr/>
          <a:lstStyle/>
          <a:p>
            <a:pPr eaLnBrk="1" hangingPunct="1"/>
            <a:r>
              <a:rPr lang="en-US" altLang="en-US"/>
              <a:t>Trace the threads(1)</a:t>
            </a:r>
          </a:p>
        </p:txBody>
      </p:sp>
      <p:cxnSp>
        <p:nvCxnSpPr>
          <p:cNvPr id="46083" name="直线连接符 3">
            <a:extLst>
              <a:ext uri="{FF2B5EF4-FFF2-40B4-BE49-F238E27FC236}">
                <a16:creationId xmlns:a16="http://schemas.microsoft.com/office/drawing/2014/main" id="{AD8A1643-B908-4CCB-A663-BA4C77CBC96A}"/>
              </a:ext>
            </a:extLst>
          </p:cNvPr>
          <p:cNvCxnSpPr>
            <a:cxnSpLocks/>
          </p:cNvCxnSpPr>
          <p:nvPr/>
        </p:nvCxnSpPr>
        <p:spPr bwMode="auto">
          <a:xfrm>
            <a:off x="914400" y="1597025"/>
            <a:ext cx="7620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6084" name="文本框 5">
            <a:extLst>
              <a:ext uri="{FF2B5EF4-FFF2-40B4-BE49-F238E27FC236}">
                <a16:creationId xmlns:a16="http://schemas.microsoft.com/office/drawing/2014/main" id="{DD40E698-6F42-4183-9F44-DEE6359F8885}"/>
              </a:ext>
            </a:extLst>
          </p:cNvPr>
          <p:cNvSpPr txBox="1">
            <a:spLocks noChangeArrowheads="1"/>
          </p:cNvSpPr>
          <p:nvPr/>
        </p:nvSpPr>
        <p:spPr bwMode="auto">
          <a:xfrm>
            <a:off x="1576388" y="1228725"/>
            <a:ext cx="75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main</a:t>
            </a:r>
            <a:endParaRPr lang="zh-CN" altLang="en-US">
              <a:latin typeface="Verdana" panose="020B0604030504040204" pitchFamily="34" charset="0"/>
            </a:endParaRPr>
          </a:p>
        </p:txBody>
      </p:sp>
      <p:sp>
        <p:nvSpPr>
          <p:cNvPr id="46085" name="文本框 6">
            <a:extLst>
              <a:ext uri="{FF2B5EF4-FFF2-40B4-BE49-F238E27FC236}">
                <a16:creationId xmlns:a16="http://schemas.microsoft.com/office/drawing/2014/main" id="{2F7DCA66-D71D-4FE8-8C44-171937C8F4FE}"/>
              </a:ext>
            </a:extLst>
          </p:cNvPr>
          <p:cNvSpPr txBox="1">
            <a:spLocks noChangeArrowheads="1"/>
          </p:cNvSpPr>
          <p:nvPr/>
        </p:nvSpPr>
        <p:spPr bwMode="auto">
          <a:xfrm>
            <a:off x="52228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1</a:t>
            </a:r>
            <a:endParaRPr lang="zh-CN" altLang="en-US">
              <a:latin typeface="Verdana" panose="020B0604030504040204" pitchFamily="34" charset="0"/>
            </a:endParaRPr>
          </a:p>
        </p:txBody>
      </p:sp>
      <p:sp>
        <p:nvSpPr>
          <p:cNvPr id="46086" name="文本框 9">
            <a:extLst>
              <a:ext uri="{FF2B5EF4-FFF2-40B4-BE49-F238E27FC236}">
                <a16:creationId xmlns:a16="http://schemas.microsoft.com/office/drawing/2014/main" id="{FC236E34-F325-41BF-88A9-9CE1AF21C064}"/>
              </a:ext>
            </a:extLst>
          </p:cNvPr>
          <p:cNvSpPr txBox="1">
            <a:spLocks noChangeArrowheads="1"/>
          </p:cNvSpPr>
          <p:nvPr/>
        </p:nvSpPr>
        <p:spPr bwMode="auto">
          <a:xfrm>
            <a:off x="71151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2</a:t>
            </a:r>
            <a:endParaRPr lang="zh-CN" altLang="en-US">
              <a:latin typeface="Verdana" panose="020B0604030504040204" pitchFamily="34" charset="0"/>
            </a:endParaRPr>
          </a:p>
        </p:txBody>
      </p:sp>
      <p:sp>
        <p:nvSpPr>
          <p:cNvPr id="46087" name="文本框 7">
            <a:extLst>
              <a:ext uri="{FF2B5EF4-FFF2-40B4-BE49-F238E27FC236}">
                <a16:creationId xmlns:a16="http://schemas.microsoft.com/office/drawing/2014/main" id="{CA715067-9B23-4FE3-BFFA-FADC979A58BB}"/>
              </a:ext>
            </a:extLst>
          </p:cNvPr>
          <p:cNvSpPr txBox="1">
            <a:spLocks noChangeArrowheads="1"/>
          </p:cNvSpPr>
          <p:nvPr/>
        </p:nvSpPr>
        <p:spPr bwMode="auto">
          <a:xfrm>
            <a:off x="730250" y="1776413"/>
            <a:ext cx="841375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dirty="0">
                <a:latin typeface="Verdana" panose="020B0604030504040204" pitchFamily="34" charset="0"/>
              </a:rPr>
              <a:t>starts running </a:t>
            </a:r>
          </a:p>
          <a:p>
            <a:pPr>
              <a:spcBef>
                <a:spcPct val="0"/>
              </a:spcBef>
              <a:buClrTx/>
              <a:buSzTx/>
              <a:buFontTx/>
              <a:buNone/>
            </a:pPr>
            <a:r>
              <a:rPr kumimoji="0" lang="en-US" altLang="zh-CN" dirty="0">
                <a:latin typeface="Verdana" panose="020B0604030504040204" pitchFamily="34" charset="0"/>
              </a:rPr>
              <a:t>prints “main: begin” </a:t>
            </a:r>
          </a:p>
          <a:p>
            <a:pPr>
              <a:spcBef>
                <a:spcPct val="0"/>
              </a:spcBef>
              <a:buClrTx/>
              <a:buSzTx/>
              <a:buFontTx/>
              <a:buNone/>
            </a:pPr>
            <a:r>
              <a:rPr kumimoji="0" lang="en-US" altLang="zh-CN" dirty="0">
                <a:latin typeface="Verdana" panose="020B0604030504040204" pitchFamily="34" charset="0"/>
              </a:rPr>
              <a:t>creates Thread 1 </a:t>
            </a:r>
          </a:p>
          <a:p>
            <a:pPr>
              <a:spcBef>
                <a:spcPct val="0"/>
              </a:spcBef>
              <a:buClrTx/>
              <a:buSzTx/>
              <a:buFontTx/>
              <a:buNone/>
            </a:pPr>
            <a:r>
              <a:rPr kumimoji="0" lang="en-US" altLang="zh-CN" dirty="0">
                <a:latin typeface="Verdana" panose="020B0604030504040204" pitchFamily="34" charset="0"/>
              </a:rPr>
              <a:t>creates Thread 2 </a:t>
            </a:r>
          </a:p>
          <a:p>
            <a:pPr>
              <a:spcBef>
                <a:spcPct val="0"/>
              </a:spcBef>
              <a:buClrTx/>
              <a:buSzTx/>
              <a:buFontTx/>
              <a:buNone/>
            </a:pPr>
            <a:r>
              <a:rPr kumimoji="0" lang="en-US" altLang="zh-CN" dirty="0">
                <a:latin typeface="Verdana" panose="020B0604030504040204" pitchFamily="34" charset="0"/>
              </a:rPr>
              <a:t>waits for T1 </a:t>
            </a:r>
          </a:p>
          <a:p>
            <a:pPr>
              <a:spcBef>
                <a:spcPct val="0"/>
              </a:spcBef>
              <a:buClrTx/>
              <a:buSzTx/>
              <a:buFontTx/>
              <a:buNone/>
            </a:pPr>
            <a:r>
              <a:rPr kumimoji="0" lang="en-US" altLang="zh-CN" dirty="0">
                <a:latin typeface="Verdana" panose="020B0604030504040204" pitchFamily="34" charset="0"/>
              </a:rPr>
              <a:t>					runs </a:t>
            </a:r>
          </a:p>
          <a:p>
            <a:pPr>
              <a:spcBef>
                <a:spcPct val="0"/>
              </a:spcBef>
              <a:buClrTx/>
              <a:buSzTx/>
              <a:buFontTx/>
              <a:buNone/>
            </a:pPr>
            <a:r>
              <a:rPr kumimoji="0" lang="en-US" altLang="zh-CN" dirty="0">
                <a:latin typeface="Verdana" panose="020B0604030504040204" pitchFamily="34" charset="0"/>
              </a:rPr>
              <a:t>					prints “A” </a:t>
            </a:r>
          </a:p>
          <a:p>
            <a:pPr>
              <a:spcBef>
                <a:spcPct val="0"/>
              </a:spcBef>
              <a:buClrTx/>
              <a:buSzTx/>
              <a:buFontTx/>
              <a:buNone/>
            </a:pPr>
            <a:r>
              <a:rPr kumimoji="0" lang="en-US" altLang="zh-CN" dirty="0">
                <a:latin typeface="Verdana" panose="020B0604030504040204" pitchFamily="34" charset="0"/>
              </a:rPr>
              <a:t>					returns </a:t>
            </a:r>
          </a:p>
          <a:p>
            <a:pPr>
              <a:spcBef>
                <a:spcPct val="0"/>
              </a:spcBef>
              <a:buClrTx/>
              <a:buSzTx/>
              <a:buFontTx/>
              <a:buNone/>
            </a:pPr>
            <a:r>
              <a:rPr kumimoji="0" lang="en-US" altLang="zh-CN" dirty="0">
                <a:latin typeface="Verdana" panose="020B0604030504040204" pitchFamily="34" charset="0"/>
              </a:rPr>
              <a:t>waits for T2 </a:t>
            </a:r>
          </a:p>
          <a:p>
            <a:pPr>
              <a:spcBef>
                <a:spcPct val="0"/>
              </a:spcBef>
              <a:buClrTx/>
              <a:buSzTx/>
              <a:buFontTx/>
              <a:buNone/>
            </a:pPr>
            <a:r>
              <a:rPr kumimoji="0" lang="en-US" altLang="zh-CN" dirty="0">
                <a:latin typeface="Verdana" panose="020B0604030504040204" pitchFamily="34" charset="0"/>
              </a:rPr>
              <a:t>							runs </a:t>
            </a:r>
          </a:p>
          <a:p>
            <a:pPr>
              <a:spcBef>
                <a:spcPct val="0"/>
              </a:spcBef>
              <a:buClrTx/>
              <a:buSzTx/>
              <a:buFontTx/>
              <a:buNone/>
            </a:pPr>
            <a:r>
              <a:rPr kumimoji="0" lang="en-US" altLang="zh-CN" dirty="0">
                <a:latin typeface="Verdana" panose="020B0604030504040204" pitchFamily="34" charset="0"/>
              </a:rPr>
              <a:t>							prints “B” </a:t>
            </a:r>
          </a:p>
          <a:p>
            <a:pPr>
              <a:spcBef>
                <a:spcPct val="0"/>
              </a:spcBef>
              <a:buClrTx/>
              <a:buSzTx/>
              <a:buFontTx/>
              <a:buNone/>
            </a:pPr>
            <a:r>
              <a:rPr kumimoji="0" lang="en-US" altLang="zh-CN" dirty="0">
                <a:latin typeface="Verdana" panose="020B0604030504040204" pitchFamily="34" charset="0"/>
              </a:rPr>
              <a:t>							returns </a:t>
            </a:r>
          </a:p>
          <a:p>
            <a:pPr>
              <a:spcBef>
                <a:spcPct val="0"/>
              </a:spcBef>
              <a:buClrTx/>
              <a:buSzTx/>
              <a:buFontTx/>
              <a:buNone/>
            </a:pPr>
            <a:r>
              <a:rPr kumimoji="0" lang="en-US" altLang="zh-CN" dirty="0">
                <a:latin typeface="Verdana" panose="020B0604030504040204" pitchFamily="34" charset="0"/>
              </a:rPr>
              <a:t>prints “main: end”</a:t>
            </a:r>
            <a:endParaRPr lang="zh-CN" altLang="en-US" dirty="0">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83DF78B0-F46D-45E9-A1E2-80EA1C5623A3}"/>
              </a:ext>
            </a:extLst>
          </p:cNvPr>
          <p:cNvSpPr>
            <a:spLocks noGrp="1" noChangeArrowheads="1"/>
          </p:cNvSpPr>
          <p:nvPr>
            <p:ph type="title"/>
          </p:nvPr>
        </p:nvSpPr>
        <p:spPr>
          <a:xfrm>
            <a:off x="457200" y="246063"/>
            <a:ext cx="8229600" cy="576262"/>
          </a:xfrm>
        </p:spPr>
        <p:txBody>
          <a:bodyPr/>
          <a:lstStyle/>
          <a:p>
            <a:pPr eaLnBrk="1" hangingPunct="1"/>
            <a:r>
              <a:rPr lang="en-US" altLang="en-US"/>
              <a:t>Trace the threads(2)</a:t>
            </a:r>
          </a:p>
        </p:txBody>
      </p:sp>
      <p:cxnSp>
        <p:nvCxnSpPr>
          <p:cNvPr id="48131" name="直线连接符 3">
            <a:extLst>
              <a:ext uri="{FF2B5EF4-FFF2-40B4-BE49-F238E27FC236}">
                <a16:creationId xmlns:a16="http://schemas.microsoft.com/office/drawing/2014/main" id="{B3395F3A-8968-4CC2-8F0D-91BD363DA7D7}"/>
              </a:ext>
            </a:extLst>
          </p:cNvPr>
          <p:cNvCxnSpPr>
            <a:cxnSpLocks/>
          </p:cNvCxnSpPr>
          <p:nvPr/>
        </p:nvCxnSpPr>
        <p:spPr bwMode="auto">
          <a:xfrm>
            <a:off x="914400" y="1597025"/>
            <a:ext cx="7620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8132" name="文本框 5">
            <a:extLst>
              <a:ext uri="{FF2B5EF4-FFF2-40B4-BE49-F238E27FC236}">
                <a16:creationId xmlns:a16="http://schemas.microsoft.com/office/drawing/2014/main" id="{C63D9B52-12D4-4B89-98CD-D685D7CCBF57}"/>
              </a:ext>
            </a:extLst>
          </p:cNvPr>
          <p:cNvSpPr txBox="1">
            <a:spLocks noChangeArrowheads="1"/>
          </p:cNvSpPr>
          <p:nvPr/>
        </p:nvSpPr>
        <p:spPr bwMode="auto">
          <a:xfrm>
            <a:off x="1576388" y="1228725"/>
            <a:ext cx="75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main</a:t>
            </a:r>
            <a:endParaRPr lang="zh-CN" altLang="en-US">
              <a:latin typeface="Verdana" panose="020B0604030504040204" pitchFamily="34" charset="0"/>
            </a:endParaRPr>
          </a:p>
        </p:txBody>
      </p:sp>
      <p:sp>
        <p:nvSpPr>
          <p:cNvPr id="48133" name="文本框 6">
            <a:extLst>
              <a:ext uri="{FF2B5EF4-FFF2-40B4-BE49-F238E27FC236}">
                <a16:creationId xmlns:a16="http://schemas.microsoft.com/office/drawing/2014/main" id="{6D48E48E-18C7-407B-9415-6DEF39A1865F}"/>
              </a:ext>
            </a:extLst>
          </p:cNvPr>
          <p:cNvSpPr txBox="1">
            <a:spLocks noChangeArrowheads="1"/>
          </p:cNvSpPr>
          <p:nvPr/>
        </p:nvSpPr>
        <p:spPr bwMode="auto">
          <a:xfrm>
            <a:off x="52228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1</a:t>
            </a:r>
            <a:endParaRPr lang="zh-CN" altLang="en-US">
              <a:latin typeface="Verdana" panose="020B0604030504040204" pitchFamily="34" charset="0"/>
            </a:endParaRPr>
          </a:p>
        </p:txBody>
      </p:sp>
      <p:sp>
        <p:nvSpPr>
          <p:cNvPr id="48134" name="文本框 9">
            <a:extLst>
              <a:ext uri="{FF2B5EF4-FFF2-40B4-BE49-F238E27FC236}">
                <a16:creationId xmlns:a16="http://schemas.microsoft.com/office/drawing/2014/main" id="{A295E09B-3883-40F2-996F-C80CBA0E1C23}"/>
              </a:ext>
            </a:extLst>
          </p:cNvPr>
          <p:cNvSpPr txBox="1">
            <a:spLocks noChangeArrowheads="1"/>
          </p:cNvSpPr>
          <p:nvPr/>
        </p:nvSpPr>
        <p:spPr bwMode="auto">
          <a:xfrm>
            <a:off x="71151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2</a:t>
            </a:r>
            <a:endParaRPr lang="zh-CN" altLang="en-US">
              <a:latin typeface="Verdana" panose="020B0604030504040204" pitchFamily="34" charset="0"/>
            </a:endParaRPr>
          </a:p>
        </p:txBody>
      </p:sp>
      <p:sp>
        <p:nvSpPr>
          <p:cNvPr id="48135" name="文本框 7">
            <a:extLst>
              <a:ext uri="{FF2B5EF4-FFF2-40B4-BE49-F238E27FC236}">
                <a16:creationId xmlns:a16="http://schemas.microsoft.com/office/drawing/2014/main" id="{6763ECF9-659E-4BB7-89A0-FFCABD1265F3}"/>
              </a:ext>
            </a:extLst>
          </p:cNvPr>
          <p:cNvSpPr txBox="1">
            <a:spLocks noChangeArrowheads="1"/>
          </p:cNvSpPr>
          <p:nvPr/>
        </p:nvSpPr>
        <p:spPr bwMode="auto">
          <a:xfrm>
            <a:off x="730250" y="1776413"/>
            <a:ext cx="8413750"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latin typeface="Verdana" panose="020B0604030504040204" pitchFamily="34" charset="0"/>
              </a:rPr>
              <a:t>starts running </a:t>
            </a:r>
          </a:p>
          <a:p>
            <a:pPr>
              <a:spcBef>
                <a:spcPct val="0"/>
              </a:spcBef>
              <a:buClrTx/>
              <a:buSzTx/>
              <a:buFontTx/>
              <a:buNone/>
            </a:pPr>
            <a:r>
              <a:rPr kumimoji="0" lang="en-US" altLang="zh-CN">
                <a:latin typeface="Verdana" panose="020B0604030504040204" pitchFamily="34" charset="0"/>
              </a:rPr>
              <a:t>prints “main: begin” </a:t>
            </a:r>
          </a:p>
          <a:p>
            <a:pPr>
              <a:spcBef>
                <a:spcPct val="0"/>
              </a:spcBef>
              <a:buClrTx/>
              <a:buSzTx/>
              <a:buFontTx/>
              <a:buNone/>
            </a:pPr>
            <a:r>
              <a:rPr kumimoji="0" lang="en-US" altLang="zh-CN">
                <a:latin typeface="Verdana" panose="020B0604030504040204" pitchFamily="34" charset="0"/>
              </a:rPr>
              <a:t>creates Thread 1 </a:t>
            </a:r>
          </a:p>
          <a:p>
            <a:pPr>
              <a:spcBef>
                <a:spcPct val="0"/>
              </a:spcBef>
              <a:buClrTx/>
              <a:buSzTx/>
              <a:buFontTx/>
              <a:buNone/>
            </a:pPr>
            <a:r>
              <a:rPr kumimoji="0" lang="en-US" altLang="zh-CN">
                <a:latin typeface="Verdana" panose="020B0604030504040204" pitchFamily="34" charset="0"/>
              </a:rPr>
              <a:t>					runs </a:t>
            </a:r>
          </a:p>
          <a:p>
            <a:pPr>
              <a:spcBef>
                <a:spcPct val="0"/>
              </a:spcBef>
              <a:buClrTx/>
              <a:buSzTx/>
              <a:buFontTx/>
              <a:buNone/>
            </a:pPr>
            <a:r>
              <a:rPr kumimoji="0" lang="en-US" altLang="zh-CN">
                <a:latin typeface="Verdana" panose="020B0604030504040204" pitchFamily="34" charset="0"/>
              </a:rPr>
              <a:t>					prints “A” </a:t>
            </a:r>
          </a:p>
          <a:p>
            <a:pPr>
              <a:spcBef>
                <a:spcPct val="0"/>
              </a:spcBef>
              <a:buClrTx/>
              <a:buSzTx/>
              <a:buFontTx/>
              <a:buNone/>
            </a:pPr>
            <a:r>
              <a:rPr kumimoji="0" lang="en-US" altLang="zh-CN">
                <a:latin typeface="Verdana" panose="020B0604030504040204" pitchFamily="34" charset="0"/>
              </a:rPr>
              <a:t>					returns </a:t>
            </a:r>
          </a:p>
          <a:p>
            <a:pPr>
              <a:spcBef>
                <a:spcPct val="0"/>
              </a:spcBef>
              <a:buClrTx/>
              <a:buSzTx/>
              <a:buFontTx/>
              <a:buNone/>
            </a:pPr>
            <a:r>
              <a:rPr kumimoji="0" lang="en-US" altLang="zh-CN">
                <a:latin typeface="Verdana" panose="020B0604030504040204" pitchFamily="34" charset="0"/>
              </a:rPr>
              <a:t>creates Thread 2 </a:t>
            </a:r>
          </a:p>
          <a:p>
            <a:pPr>
              <a:spcBef>
                <a:spcPct val="0"/>
              </a:spcBef>
              <a:buClrTx/>
              <a:buSzTx/>
              <a:buFontTx/>
              <a:buNone/>
            </a:pPr>
            <a:r>
              <a:rPr kumimoji="0" lang="en-US" altLang="zh-CN">
                <a:latin typeface="Verdana" panose="020B0604030504040204" pitchFamily="34" charset="0"/>
              </a:rPr>
              <a:t>							runs </a:t>
            </a:r>
          </a:p>
          <a:p>
            <a:pPr>
              <a:spcBef>
                <a:spcPct val="0"/>
              </a:spcBef>
              <a:buClrTx/>
              <a:buSzTx/>
              <a:buFontTx/>
              <a:buNone/>
            </a:pPr>
            <a:r>
              <a:rPr kumimoji="0" lang="en-US" altLang="zh-CN">
                <a:latin typeface="Verdana" panose="020B0604030504040204" pitchFamily="34" charset="0"/>
              </a:rPr>
              <a:t>							prints “B” </a:t>
            </a:r>
          </a:p>
          <a:p>
            <a:pPr>
              <a:spcBef>
                <a:spcPct val="0"/>
              </a:spcBef>
              <a:buClrTx/>
              <a:buSzTx/>
              <a:buFontTx/>
              <a:buNone/>
            </a:pPr>
            <a:r>
              <a:rPr kumimoji="0" lang="en-US" altLang="zh-CN">
                <a:latin typeface="Verdana" panose="020B0604030504040204" pitchFamily="34" charset="0"/>
              </a:rPr>
              <a:t>							returns </a:t>
            </a:r>
          </a:p>
          <a:p>
            <a:pPr>
              <a:spcBef>
                <a:spcPct val="0"/>
              </a:spcBef>
              <a:buClrTx/>
              <a:buSzTx/>
              <a:buFontTx/>
              <a:buNone/>
            </a:pPr>
            <a:r>
              <a:rPr kumimoji="0" lang="en-US" altLang="zh-CN">
                <a:latin typeface="Verdana" panose="020B0604030504040204" pitchFamily="34" charset="0"/>
              </a:rPr>
              <a:t>waits for T1</a:t>
            </a:r>
          </a:p>
          <a:p>
            <a:pPr>
              <a:spcBef>
                <a:spcPct val="0"/>
              </a:spcBef>
              <a:buClrTx/>
              <a:buSzTx/>
              <a:buFontTx/>
              <a:buNone/>
            </a:pPr>
            <a:r>
              <a:rPr kumimoji="0" lang="en-US" altLang="zh-CN" sz="1400" i="1">
                <a:latin typeface="Verdana" panose="020B0604030504040204" pitchFamily="34" charset="0"/>
              </a:rPr>
              <a:t>returns immediately; T1 is done </a:t>
            </a:r>
          </a:p>
          <a:p>
            <a:pPr>
              <a:spcBef>
                <a:spcPct val="0"/>
              </a:spcBef>
              <a:buClrTx/>
              <a:buSzTx/>
              <a:buFontTx/>
              <a:buNone/>
            </a:pPr>
            <a:r>
              <a:rPr kumimoji="0" lang="en-US" altLang="zh-CN">
                <a:latin typeface="Verdana" panose="020B0604030504040204" pitchFamily="34" charset="0"/>
              </a:rPr>
              <a:t>waits for T2</a:t>
            </a:r>
          </a:p>
          <a:p>
            <a:pPr>
              <a:spcBef>
                <a:spcPct val="0"/>
              </a:spcBef>
              <a:buClrTx/>
              <a:buSzTx/>
              <a:buFontTx/>
              <a:buNone/>
            </a:pPr>
            <a:r>
              <a:rPr kumimoji="0" lang="en-US" altLang="zh-CN" sz="1400" i="1">
                <a:latin typeface="Verdana" panose="020B0604030504040204" pitchFamily="34" charset="0"/>
              </a:rPr>
              <a:t>returns immediately; T2 is done </a:t>
            </a:r>
          </a:p>
          <a:p>
            <a:pPr>
              <a:spcBef>
                <a:spcPct val="0"/>
              </a:spcBef>
              <a:buClrTx/>
              <a:buSzTx/>
              <a:buFontTx/>
              <a:buNone/>
            </a:pPr>
            <a:r>
              <a:rPr kumimoji="0" lang="en-US" altLang="zh-CN">
                <a:latin typeface="Verdana" panose="020B0604030504040204" pitchFamily="34" charset="0"/>
              </a:rPr>
              <a:t>prints “main: end”</a:t>
            </a:r>
            <a:endParaRPr lang="zh-CN" altLang="en-US">
              <a:latin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Quick Review on Pipes</a:t>
            </a:r>
            <a:endParaRPr lang="en-US" altLang="en-US" sz="2600" dirty="0"/>
          </a:p>
        </p:txBody>
      </p:sp>
      <p:sp>
        <p:nvSpPr>
          <p:cNvPr id="7" name="Rectangle 3">
            <a:extLst>
              <a:ext uri="{FF2B5EF4-FFF2-40B4-BE49-F238E27FC236}">
                <a16:creationId xmlns:a16="http://schemas.microsoft.com/office/drawing/2014/main" id="{8E551863-901A-FF42-B654-4E8243F8B1D0}"/>
              </a:ext>
            </a:extLst>
          </p:cNvPr>
          <p:cNvSpPr txBox="1">
            <a:spLocks noChangeArrowheads="1"/>
          </p:cNvSpPr>
          <p:nvPr/>
        </p:nvSpPr>
        <p:spPr bwMode="auto">
          <a:xfrm>
            <a:off x="457200" y="995112"/>
            <a:ext cx="8066088"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b="1" kern="0" dirty="0"/>
              <a:t>Pipes</a:t>
            </a:r>
            <a:r>
              <a:rPr lang="en-US" altLang="zh-CN" kern="0" dirty="0">
                <a:solidFill>
                  <a:srgbClr val="3366FF"/>
                </a:solidFill>
              </a:rPr>
              <a:t> </a:t>
            </a:r>
            <a:r>
              <a:rPr lang="en-HK" altLang="en-US" kern="0" dirty="0"/>
              <a:t> - one of the first IPC mechanisms in early UNIX systems. </a:t>
            </a:r>
            <a:endParaRPr lang="en-US" altLang="en-US" kern="0" dirty="0"/>
          </a:p>
          <a:p>
            <a:r>
              <a:rPr lang="en-US" altLang="zh-CN" kern="0" dirty="0"/>
              <a:t>Ordinary Pipes:</a:t>
            </a:r>
          </a:p>
          <a:p>
            <a:pPr lvl="1"/>
            <a:r>
              <a:rPr lang="en-US" altLang="en-US" kern="0" dirty="0"/>
              <a:t>Unid</a:t>
            </a:r>
            <a:r>
              <a:rPr lang="en-US" altLang="en-US" dirty="0"/>
              <a:t>irectional;</a:t>
            </a:r>
          </a:p>
          <a:p>
            <a:pPr lvl="1"/>
            <a:r>
              <a:rPr lang="en-US" altLang="en-US" dirty="0"/>
              <a:t>C</a:t>
            </a:r>
            <a:r>
              <a:rPr lang="en-US" altLang="en-US" kern="0" dirty="0"/>
              <a:t>annot be accessed from outside the process that created it.</a:t>
            </a:r>
          </a:p>
          <a:p>
            <a:pPr lvl="1"/>
            <a:r>
              <a:rPr lang="en-US" altLang="en-US" kern="0" dirty="0"/>
              <a:t>Typically, a parent process creates a pipe and uses it to communicate with a child process that it creates via </a:t>
            </a:r>
            <a:r>
              <a:rPr lang="en-US" altLang="en-US" b="1" kern="0" dirty="0">
                <a:latin typeface="Courier" pitchFamily="2" charset="0"/>
              </a:rPr>
              <a:t>fork()</a:t>
            </a:r>
            <a:r>
              <a:rPr lang="en-US" altLang="en-US" kern="0" dirty="0"/>
              <a:t>. </a:t>
            </a:r>
          </a:p>
          <a:p>
            <a:pPr lvl="1"/>
            <a:r>
              <a:rPr lang="en-HK" altLang="en-US" dirty="0"/>
              <a:t>Cease to exist after the processes have finished communicating and terminated.</a:t>
            </a:r>
            <a:endParaRPr lang="en-US" altLang="en-US" kern="0" dirty="0"/>
          </a:p>
          <a:p>
            <a:r>
              <a:rPr lang="en-US" altLang="zh-CN" kern="0" dirty="0">
                <a:solidFill>
                  <a:srgbClr val="FF0000"/>
                </a:solidFill>
              </a:rPr>
              <a:t>Named Pipes:</a:t>
            </a:r>
          </a:p>
          <a:p>
            <a:pPr lvl="1"/>
            <a:r>
              <a:rPr lang="en-US" altLang="en-US" kern="0" dirty="0">
                <a:solidFill>
                  <a:srgbClr val="FF0000"/>
                </a:solidFill>
              </a:rPr>
              <a:t>B</a:t>
            </a:r>
            <a:r>
              <a:rPr lang="en-US" altLang="en-US" dirty="0">
                <a:solidFill>
                  <a:srgbClr val="FF0000"/>
                </a:solidFill>
              </a:rPr>
              <a:t>idirectional</a:t>
            </a:r>
            <a:r>
              <a:rPr lang="en-US" altLang="en-US" dirty="0"/>
              <a:t>;</a:t>
            </a:r>
          </a:p>
          <a:p>
            <a:pPr lvl="1"/>
            <a:r>
              <a:rPr lang="en-US" altLang="en-US" kern="0" dirty="0"/>
              <a:t>Can be accessed </a:t>
            </a:r>
            <a:r>
              <a:rPr lang="en-US" altLang="en-US" kern="0" dirty="0">
                <a:solidFill>
                  <a:srgbClr val="FF0000"/>
                </a:solidFill>
              </a:rPr>
              <a:t>without</a:t>
            </a:r>
            <a:r>
              <a:rPr lang="en-US" altLang="en-US" kern="0" dirty="0"/>
              <a:t> a parent-child relationship. </a:t>
            </a:r>
            <a:r>
              <a:rPr lang="en-US" altLang="en-US" dirty="0"/>
              <a:t>Several processes can use it for communication, typically with several writers.</a:t>
            </a:r>
          </a:p>
          <a:p>
            <a:pPr lvl="1"/>
            <a:r>
              <a:rPr lang="en-HK" altLang="en-US" dirty="0"/>
              <a:t>Referred to as FIFOs and </a:t>
            </a:r>
            <a:r>
              <a:rPr lang="en-US" altLang="en-US" dirty="0"/>
              <a:t>appear as typical files </a:t>
            </a:r>
            <a:r>
              <a:rPr lang="en-HK" altLang="en-US" dirty="0"/>
              <a:t>in UNIX systems, created using</a:t>
            </a:r>
            <a:r>
              <a:rPr lang="en-US" altLang="en-US" dirty="0">
                <a:cs typeface="Calibri" panose="020F0502020204030204" pitchFamily="34" charset="0"/>
              </a:rPr>
              <a:t>  </a:t>
            </a:r>
            <a:r>
              <a:rPr lang="en-US" altLang="en-US" b="1" dirty="0" err="1">
                <a:solidFill>
                  <a:srgbClr val="FF0000"/>
                </a:solidFill>
                <a:latin typeface="Courier" pitchFamily="2" charset="0"/>
                <a:cs typeface="Calibri" panose="020F0502020204030204" pitchFamily="34" charset="0"/>
              </a:rPr>
              <a:t>mkfifo</a:t>
            </a:r>
            <a:r>
              <a:rPr lang="en-US" altLang="en-US" b="1" dirty="0">
                <a:solidFill>
                  <a:srgbClr val="FF0000"/>
                </a:solidFill>
                <a:latin typeface="Courier" pitchFamily="2" charset="0"/>
              </a:rPr>
              <a:t>()</a:t>
            </a:r>
            <a:r>
              <a:rPr lang="en-US" altLang="en-US" dirty="0">
                <a:solidFill>
                  <a:srgbClr val="FF0000"/>
                </a:solidFill>
              </a:rPr>
              <a:t> </a:t>
            </a:r>
            <a:r>
              <a:rPr lang="en-US" altLang="en-US" dirty="0"/>
              <a:t>system call.</a:t>
            </a:r>
          </a:p>
          <a:p>
            <a:pPr lvl="1"/>
            <a:r>
              <a:rPr lang="en-HK" altLang="en-US" dirty="0"/>
              <a:t>Continue to exist </a:t>
            </a:r>
            <a:r>
              <a:rPr lang="en-HK" altLang="en-US" dirty="0">
                <a:solidFill>
                  <a:srgbClr val="FF0000"/>
                </a:solidFill>
              </a:rPr>
              <a:t>after</a:t>
            </a:r>
            <a:r>
              <a:rPr lang="en-HK" altLang="en-US" dirty="0"/>
              <a:t> the communicating processes have finished, until they are explicitly deleted</a:t>
            </a:r>
            <a:endParaRPr lang="en-US" altLang="en-US" kern="0" dirty="0"/>
          </a:p>
        </p:txBody>
      </p:sp>
    </p:spTree>
    <p:extLst>
      <p:ext uri="{BB962C8B-B14F-4D97-AF65-F5344CB8AC3E}">
        <p14:creationId xmlns:p14="http://schemas.microsoft.com/office/powerpoint/2010/main" val="1007717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9D804D0-484D-4004-8C2C-5FDECFB55892}"/>
              </a:ext>
            </a:extLst>
          </p:cNvPr>
          <p:cNvSpPr>
            <a:spLocks noGrp="1" noChangeArrowheads="1"/>
          </p:cNvSpPr>
          <p:nvPr>
            <p:ph type="title"/>
          </p:nvPr>
        </p:nvSpPr>
        <p:spPr>
          <a:xfrm>
            <a:off x="457200" y="188913"/>
            <a:ext cx="8229600" cy="576262"/>
          </a:xfrm>
        </p:spPr>
        <p:txBody>
          <a:bodyPr/>
          <a:lstStyle/>
          <a:p>
            <a:pPr eaLnBrk="1" hangingPunct="1"/>
            <a:r>
              <a:rPr lang="en-US" altLang="en-US"/>
              <a:t>Time to consider…</a:t>
            </a:r>
          </a:p>
        </p:txBody>
      </p:sp>
      <p:sp>
        <p:nvSpPr>
          <p:cNvPr id="2" name="文本框 1">
            <a:extLst>
              <a:ext uri="{FF2B5EF4-FFF2-40B4-BE49-F238E27FC236}">
                <a16:creationId xmlns:a16="http://schemas.microsoft.com/office/drawing/2014/main" id="{F9276328-EC48-4F01-AD2F-F73BCEAEE572}"/>
              </a:ext>
            </a:extLst>
          </p:cNvPr>
          <p:cNvSpPr txBox="1">
            <a:spLocks noChangeArrowheads="1"/>
          </p:cNvSpPr>
          <p:nvPr/>
        </p:nvSpPr>
        <p:spPr bwMode="auto">
          <a:xfrm>
            <a:off x="1511300" y="1587500"/>
            <a:ext cx="6554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sz="2400" dirty="0">
                <a:latin typeface="Verdana" panose="020B0604030504040204" pitchFamily="34" charset="0"/>
              </a:rPr>
              <a:t>Will there be any other possible outputs?</a:t>
            </a:r>
            <a:endParaRPr lang="zh-CN" altLang="en-US" sz="2400" dirty="0">
              <a:latin typeface="Verdana" panose="020B0604030504040204" pitchFamily="34" charset="0"/>
            </a:endParaRPr>
          </a:p>
        </p:txBody>
      </p:sp>
      <p:sp>
        <p:nvSpPr>
          <p:cNvPr id="3" name="文本框 2">
            <a:extLst>
              <a:ext uri="{FF2B5EF4-FFF2-40B4-BE49-F238E27FC236}">
                <a16:creationId xmlns:a16="http://schemas.microsoft.com/office/drawing/2014/main" id="{39A405DC-633F-4B3E-85DD-8828507761B6}"/>
              </a:ext>
            </a:extLst>
          </p:cNvPr>
          <p:cNvSpPr txBox="1">
            <a:spLocks noChangeArrowheads="1"/>
          </p:cNvSpPr>
          <p:nvPr/>
        </p:nvSpPr>
        <p:spPr bwMode="auto">
          <a:xfrm>
            <a:off x="1587500" y="2503488"/>
            <a:ext cx="5303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sz="2400" dirty="0">
                <a:latin typeface="Verdana" panose="020B0604030504040204" pitchFamily="34" charset="0"/>
              </a:rPr>
              <a:t>Will Thread1 runs after Thread2?</a:t>
            </a:r>
            <a:endParaRPr lang="zh-CN" altLang="en-US" sz="2400"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0AA48954-831E-4474-A4E8-0FFBCF0C6712}"/>
              </a:ext>
            </a:extLst>
          </p:cNvPr>
          <p:cNvSpPr>
            <a:spLocks noGrp="1" noChangeArrowheads="1"/>
          </p:cNvSpPr>
          <p:nvPr>
            <p:ph type="title"/>
          </p:nvPr>
        </p:nvSpPr>
        <p:spPr>
          <a:xfrm>
            <a:off x="457200" y="188913"/>
            <a:ext cx="8229600" cy="576262"/>
          </a:xfrm>
        </p:spPr>
        <p:txBody>
          <a:bodyPr/>
          <a:lstStyle/>
          <a:p>
            <a:pPr eaLnBrk="1" hangingPunct="1"/>
            <a:r>
              <a:rPr lang="en-US" altLang="en-US"/>
              <a:t>Trace the threads(3)</a:t>
            </a:r>
          </a:p>
        </p:txBody>
      </p:sp>
      <p:cxnSp>
        <p:nvCxnSpPr>
          <p:cNvPr id="4" name="直线连接符 3">
            <a:extLst>
              <a:ext uri="{FF2B5EF4-FFF2-40B4-BE49-F238E27FC236}">
                <a16:creationId xmlns:a16="http://schemas.microsoft.com/office/drawing/2014/main" id="{42AD53B4-8578-4C82-9417-2279B85AEA0E}"/>
              </a:ext>
            </a:extLst>
          </p:cNvPr>
          <p:cNvCxnSpPr>
            <a:cxnSpLocks/>
          </p:cNvCxnSpPr>
          <p:nvPr/>
        </p:nvCxnSpPr>
        <p:spPr bwMode="auto">
          <a:xfrm>
            <a:off x="914400" y="1597025"/>
            <a:ext cx="7620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6" name="文本框 5">
            <a:extLst>
              <a:ext uri="{FF2B5EF4-FFF2-40B4-BE49-F238E27FC236}">
                <a16:creationId xmlns:a16="http://schemas.microsoft.com/office/drawing/2014/main" id="{A729723E-5A3A-49D9-B348-26ABB27419DC}"/>
              </a:ext>
            </a:extLst>
          </p:cNvPr>
          <p:cNvSpPr txBox="1">
            <a:spLocks noChangeArrowheads="1"/>
          </p:cNvSpPr>
          <p:nvPr/>
        </p:nvSpPr>
        <p:spPr bwMode="auto">
          <a:xfrm>
            <a:off x="1576388" y="1228725"/>
            <a:ext cx="75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main</a:t>
            </a:r>
            <a:endParaRPr lang="zh-CN" altLang="en-US">
              <a:latin typeface="Verdana" panose="020B0604030504040204" pitchFamily="34" charset="0"/>
            </a:endParaRPr>
          </a:p>
        </p:txBody>
      </p:sp>
      <p:sp>
        <p:nvSpPr>
          <p:cNvPr id="7" name="文本框 6">
            <a:extLst>
              <a:ext uri="{FF2B5EF4-FFF2-40B4-BE49-F238E27FC236}">
                <a16:creationId xmlns:a16="http://schemas.microsoft.com/office/drawing/2014/main" id="{A8AFF1E9-25E9-4E64-9376-DB12B3724C3B}"/>
              </a:ext>
            </a:extLst>
          </p:cNvPr>
          <p:cNvSpPr txBox="1">
            <a:spLocks noChangeArrowheads="1"/>
          </p:cNvSpPr>
          <p:nvPr/>
        </p:nvSpPr>
        <p:spPr bwMode="auto">
          <a:xfrm>
            <a:off x="52228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1</a:t>
            </a:r>
            <a:endParaRPr lang="zh-CN" altLang="en-US">
              <a:latin typeface="Verdana" panose="020B0604030504040204" pitchFamily="34" charset="0"/>
            </a:endParaRPr>
          </a:p>
        </p:txBody>
      </p:sp>
      <p:sp>
        <p:nvSpPr>
          <p:cNvPr id="10" name="文本框 9">
            <a:extLst>
              <a:ext uri="{FF2B5EF4-FFF2-40B4-BE49-F238E27FC236}">
                <a16:creationId xmlns:a16="http://schemas.microsoft.com/office/drawing/2014/main" id="{6E059337-2D1A-425F-9EF4-1D4DC9B9CFB1}"/>
              </a:ext>
            </a:extLst>
          </p:cNvPr>
          <p:cNvSpPr txBox="1">
            <a:spLocks noChangeArrowheads="1"/>
          </p:cNvSpPr>
          <p:nvPr/>
        </p:nvSpPr>
        <p:spPr bwMode="auto">
          <a:xfrm>
            <a:off x="71151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2</a:t>
            </a:r>
            <a:endParaRPr lang="zh-CN" altLang="en-US">
              <a:latin typeface="Verdana" panose="020B0604030504040204" pitchFamily="34" charset="0"/>
            </a:endParaRPr>
          </a:p>
        </p:txBody>
      </p:sp>
      <p:sp>
        <p:nvSpPr>
          <p:cNvPr id="8" name="文本框 7">
            <a:extLst>
              <a:ext uri="{FF2B5EF4-FFF2-40B4-BE49-F238E27FC236}">
                <a16:creationId xmlns:a16="http://schemas.microsoft.com/office/drawing/2014/main" id="{8ED9C18C-D228-43BB-B844-D010B2BA0B00}"/>
              </a:ext>
            </a:extLst>
          </p:cNvPr>
          <p:cNvSpPr txBox="1">
            <a:spLocks noChangeArrowheads="1"/>
          </p:cNvSpPr>
          <p:nvPr/>
        </p:nvSpPr>
        <p:spPr bwMode="auto">
          <a:xfrm>
            <a:off x="914400" y="1658938"/>
            <a:ext cx="84137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dirty="0">
                <a:latin typeface="Verdana" panose="020B0604030504040204" pitchFamily="34" charset="0"/>
              </a:rPr>
              <a:t>starts running </a:t>
            </a:r>
          </a:p>
          <a:p>
            <a:pPr>
              <a:spcBef>
                <a:spcPct val="0"/>
              </a:spcBef>
              <a:buClrTx/>
              <a:buSzTx/>
              <a:buFontTx/>
              <a:buNone/>
            </a:pPr>
            <a:r>
              <a:rPr kumimoji="0" lang="en-US" altLang="zh-CN" dirty="0">
                <a:latin typeface="Verdana" panose="020B0604030504040204" pitchFamily="34" charset="0"/>
              </a:rPr>
              <a:t>prints “main: begin” </a:t>
            </a:r>
          </a:p>
          <a:p>
            <a:pPr>
              <a:spcBef>
                <a:spcPct val="0"/>
              </a:spcBef>
              <a:buClrTx/>
              <a:buSzTx/>
              <a:buFontTx/>
              <a:buNone/>
            </a:pPr>
            <a:r>
              <a:rPr kumimoji="0" lang="en-US" altLang="zh-CN" dirty="0">
                <a:latin typeface="Verdana" panose="020B0604030504040204" pitchFamily="34" charset="0"/>
              </a:rPr>
              <a:t>creates Thread 1 </a:t>
            </a:r>
          </a:p>
          <a:p>
            <a:pPr>
              <a:spcBef>
                <a:spcPct val="0"/>
              </a:spcBef>
              <a:buClrTx/>
              <a:buSzTx/>
              <a:buFontTx/>
              <a:buNone/>
            </a:pPr>
            <a:r>
              <a:rPr kumimoji="0" lang="en-US" altLang="zh-CN" dirty="0">
                <a:latin typeface="Verdana" panose="020B0604030504040204" pitchFamily="34" charset="0"/>
              </a:rPr>
              <a:t>creates Thread 2 </a:t>
            </a:r>
          </a:p>
          <a:p>
            <a:pPr>
              <a:spcBef>
                <a:spcPct val="0"/>
              </a:spcBef>
              <a:buClrTx/>
              <a:buSzTx/>
              <a:buFontTx/>
              <a:buNone/>
            </a:pPr>
            <a:r>
              <a:rPr kumimoji="0" lang="en-US" altLang="zh-CN" dirty="0">
                <a:latin typeface="Verdana" panose="020B0604030504040204" pitchFamily="34" charset="0"/>
              </a:rPr>
              <a:t>							runs </a:t>
            </a:r>
          </a:p>
          <a:p>
            <a:pPr>
              <a:spcBef>
                <a:spcPct val="0"/>
              </a:spcBef>
              <a:buClrTx/>
              <a:buSzTx/>
              <a:buFontTx/>
              <a:buNone/>
            </a:pPr>
            <a:r>
              <a:rPr kumimoji="0" lang="en-US" altLang="zh-CN" dirty="0">
                <a:latin typeface="Verdana" panose="020B0604030504040204" pitchFamily="34" charset="0"/>
              </a:rPr>
              <a:t>							prints “B” </a:t>
            </a:r>
          </a:p>
          <a:p>
            <a:pPr>
              <a:spcBef>
                <a:spcPct val="0"/>
              </a:spcBef>
              <a:buClrTx/>
              <a:buSzTx/>
              <a:buFontTx/>
              <a:buNone/>
            </a:pPr>
            <a:r>
              <a:rPr kumimoji="0" lang="en-US" altLang="zh-CN" dirty="0">
                <a:latin typeface="Verdana" panose="020B0604030504040204" pitchFamily="34" charset="0"/>
              </a:rPr>
              <a:t>							returns </a:t>
            </a:r>
          </a:p>
          <a:p>
            <a:pPr>
              <a:spcBef>
                <a:spcPct val="0"/>
              </a:spcBef>
              <a:buClrTx/>
              <a:buSzTx/>
              <a:buFontTx/>
              <a:buNone/>
            </a:pPr>
            <a:r>
              <a:rPr kumimoji="0" lang="en-US" altLang="zh-CN" dirty="0">
                <a:latin typeface="Verdana" panose="020B0604030504040204" pitchFamily="34" charset="0"/>
              </a:rPr>
              <a:t>waits for T1 </a:t>
            </a:r>
          </a:p>
          <a:p>
            <a:pPr>
              <a:spcBef>
                <a:spcPct val="0"/>
              </a:spcBef>
              <a:buClrTx/>
              <a:buSzTx/>
              <a:buFontTx/>
              <a:buNone/>
            </a:pPr>
            <a:r>
              <a:rPr kumimoji="0" lang="en-US" altLang="zh-CN" dirty="0">
                <a:latin typeface="Verdana" panose="020B0604030504040204" pitchFamily="34" charset="0"/>
              </a:rPr>
              <a:t>					runs </a:t>
            </a:r>
          </a:p>
          <a:p>
            <a:pPr>
              <a:spcBef>
                <a:spcPct val="0"/>
              </a:spcBef>
              <a:buClrTx/>
              <a:buSzTx/>
              <a:buFontTx/>
              <a:buNone/>
            </a:pPr>
            <a:r>
              <a:rPr kumimoji="0" lang="en-US" altLang="zh-CN" dirty="0">
                <a:latin typeface="Verdana" panose="020B0604030504040204" pitchFamily="34" charset="0"/>
              </a:rPr>
              <a:t>					prints “A” </a:t>
            </a:r>
          </a:p>
          <a:p>
            <a:pPr>
              <a:spcBef>
                <a:spcPct val="0"/>
              </a:spcBef>
              <a:buClrTx/>
              <a:buSzTx/>
              <a:buFontTx/>
              <a:buNone/>
            </a:pPr>
            <a:r>
              <a:rPr kumimoji="0" lang="en-US" altLang="zh-CN" dirty="0">
                <a:latin typeface="Verdana" panose="020B0604030504040204" pitchFamily="34" charset="0"/>
              </a:rPr>
              <a:t>					returns </a:t>
            </a:r>
          </a:p>
          <a:p>
            <a:pPr>
              <a:spcBef>
                <a:spcPct val="0"/>
              </a:spcBef>
              <a:buClrTx/>
              <a:buSzTx/>
              <a:buFontTx/>
              <a:buNone/>
            </a:pPr>
            <a:r>
              <a:rPr kumimoji="0" lang="en-US" altLang="zh-CN" dirty="0">
                <a:latin typeface="Verdana" panose="020B0604030504040204" pitchFamily="34" charset="0"/>
              </a:rPr>
              <a:t>waits for T2 </a:t>
            </a:r>
          </a:p>
          <a:p>
            <a:pPr>
              <a:spcBef>
                <a:spcPct val="0"/>
              </a:spcBef>
              <a:buClrTx/>
              <a:buSzTx/>
              <a:buFontTx/>
              <a:buNone/>
            </a:pPr>
            <a:r>
              <a:rPr kumimoji="0" lang="en-US" altLang="zh-CN" sz="1400" i="1" dirty="0">
                <a:latin typeface="Verdana" panose="020B0604030504040204" pitchFamily="34" charset="0"/>
              </a:rPr>
              <a:t>returns immediately; T2 is done </a:t>
            </a:r>
            <a:endParaRPr kumimoji="0" lang="en-US" altLang="zh-CN" sz="1400" dirty="0">
              <a:latin typeface="Verdana" panose="020B0604030504040204" pitchFamily="34" charset="0"/>
            </a:endParaRPr>
          </a:p>
          <a:p>
            <a:pPr>
              <a:spcBef>
                <a:spcPct val="0"/>
              </a:spcBef>
              <a:buClrTx/>
              <a:buSzTx/>
              <a:buFontTx/>
              <a:buNone/>
            </a:pPr>
            <a:r>
              <a:rPr kumimoji="0" lang="en-US" altLang="zh-CN" dirty="0">
                <a:latin typeface="Verdana" panose="020B0604030504040204" pitchFamily="34" charset="0"/>
              </a:rPr>
              <a:t>prints “main: end”</a:t>
            </a:r>
            <a:endParaRPr lang="zh-CN" altLang="en-US"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03993FF1-5ECE-415F-BA4E-9D8F582B826C}"/>
              </a:ext>
            </a:extLst>
          </p:cNvPr>
          <p:cNvSpPr>
            <a:spLocks noGrp="1" noChangeArrowheads="1"/>
          </p:cNvSpPr>
          <p:nvPr>
            <p:ph type="title"/>
          </p:nvPr>
        </p:nvSpPr>
        <p:spPr>
          <a:xfrm>
            <a:off x="368300" y="215900"/>
            <a:ext cx="8229600" cy="576263"/>
          </a:xfrm>
        </p:spPr>
        <p:txBody>
          <a:bodyPr/>
          <a:lstStyle/>
          <a:p>
            <a:pPr eaLnBrk="1" hangingPunct="1"/>
            <a:r>
              <a:rPr lang="en-US" altLang="en-US"/>
              <a:t>Extend this example…</a:t>
            </a:r>
          </a:p>
        </p:txBody>
      </p:sp>
      <p:pic>
        <p:nvPicPr>
          <p:cNvPr id="54275" name="图片 7" descr="文本&#10;&#10;描述已自动生">
            <a:extLst>
              <a:ext uri="{FF2B5EF4-FFF2-40B4-BE49-F238E27FC236}">
                <a16:creationId xmlns:a16="http://schemas.microsoft.com/office/drawing/2014/main" id="{286DFEFB-3DE8-4A3F-AFF0-F03DEB866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38" y="889000"/>
            <a:ext cx="5937250"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70D8D352-E6FE-4AF2-9E3A-8E17C1F19D5E}"/>
              </a:ext>
            </a:extLst>
          </p:cNvPr>
          <p:cNvSpPr>
            <a:spLocks noGrp="1" noChangeArrowheads="1"/>
          </p:cNvSpPr>
          <p:nvPr>
            <p:ph type="title"/>
          </p:nvPr>
        </p:nvSpPr>
        <p:spPr/>
        <p:txBody>
          <a:bodyPr/>
          <a:lstStyle/>
          <a:p>
            <a:r>
              <a:rPr kumimoji="1" lang="en-US" altLang="zh-CN"/>
              <a:t>What is the possible outputs?</a:t>
            </a:r>
            <a:endParaRPr kumimoji="1" lang="zh-CN" altLang="en-US"/>
          </a:p>
        </p:txBody>
      </p:sp>
      <p:pic>
        <p:nvPicPr>
          <p:cNvPr id="5" name="内容占位符 4" descr="文本&#10;&#10;描述已自动生成">
            <a:extLst>
              <a:ext uri="{FF2B5EF4-FFF2-40B4-BE49-F238E27FC236}">
                <a16:creationId xmlns:a16="http://schemas.microsoft.com/office/drawing/2014/main" id="{15560C0F-4B85-4C89-A1CA-AE7D853F49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21225" y="2168525"/>
            <a:ext cx="4216400" cy="3911600"/>
          </a:xfrm>
        </p:spPr>
      </p:pic>
      <p:pic>
        <p:nvPicPr>
          <p:cNvPr id="7" name="图片 6" descr="文本&#10;&#10;中度可信度描述已自动生成">
            <a:extLst>
              <a:ext uri="{FF2B5EF4-FFF2-40B4-BE49-F238E27FC236}">
                <a16:creationId xmlns:a16="http://schemas.microsoft.com/office/drawing/2014/main" id="{25E0644C-B7AE-4902-BDC0-051A90C38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57425"/>
            <a:ext cx="4264025"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E79CC4EA-C5BD-4D49-B641-A7C19BC22324}"/>
              </a:ext>
            </a:extLst>
          </p:cNvPr>
          <p:cNvSpPr txBox="1">
            <a:spLocks noChangeArrowheads="1"/>
          </p:cNvSpPr>
          <p:nvPr/>
        </p:nvSpPr>
        <p:spPr bwMode="auto">
          <a:xfrm>
            <a:off x="788988" y="1096963"/>
            <a:ext cx="538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How many possible outputs of this example?</a:t>
            </a:r>
            <a:endParaRPr lang="zh-CN" altLang="en-US">
              <a:latin typeface="Verdana" panose="020B0604030504040204" pitchFamily="34" charset="0"/>
            </a:endParaRPr>
          </a:p>
        </p:txBody>
      </p:sp>
      <p:sp>
        <p:nvSpPr>
          <p:cNvPr id="9" name="文本框 8">
            <a:extLst>
              <a:ext uri="{FF2B5EF4-FFF2-40B4-BE49-F238E27FC236}">
                <a16:creationId xmlns:a16="http://schemas.microsoft.com/office/drawing/2014/main" id="{62456B79-6663-43A4-A4A0-0541CFAE4B94}"/>
              </a:ext>
            </a:extLst>
          </p:cNvPr>
          <p:cNvSpPr txBox="1">
            <a:spLocks noChangeArrowheads="1"/>
          </p:cNvSpPr>
          <p:nvPr/>
        </p:nvSpPr>
        <p:spPr bwMode="auto">
          <a:xfrm>
            <a:off x="788988" y="1658938"/>
            <a:ext cx="7621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Considering different orders, there should be 6 possible outputs</a:t>
            </a:r>
            <a:endParaRPr lang="zh-CN" altLang="en-US">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E6B6C-4591-8844-6691-E5A00D6EE5F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F72DE9-A868-F5E5-AC56-D9E9619DBA95}"/>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3DFE6476-9B71-1552-C170-625DC1279782}"/>
              </a:ext>
            </a:extLst>
          </p:cNvPr>
          <p:cNvPicPr>
            <a:picLocks noChangeAspect="1"/>
          </p:cNvPicPr>
          <p:nvPr/>
        </p:nvPicPr>
        <p:blipFill>
          <a:blip r:embed="rId2"/>
          <a:stretch>
            <a:fillRect/>
          </a:stretch>
        </p:blipFill>
        <p:spPr>
          <a:xfrm>
            <a:off x="0" y="0"/>
            <a:ext cx="9144000" cy="6936827"/>
          </a:xfrm>
          <a:prstGeom prst="rect">
            <a:avLst/>
          </a:prstGeom>
        </p:spPr>
      </p:pic>
    </p:spTree>
    <p:extLst>
      <p:ext uri="{BB962C8B-B14F-4D97-AF65-F5344CB8AC3E}">
        <p14:creationId xmlns:p14="http://schemas.microsoft.com/office/powerpoint/2010/main" val="143628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A Named Pipe (FIFO) Example</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200" y="1069975"/>
            <a:ext cx="8066088"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b="1" kern="0" dirty="0">
                <a:solidFill>
                  <a:srgbClr val="FF0000"/>
                </a:solidFill>
              </a:rPr>
              <a:t>Description</a:t>
            </a:r>
            <a:r>
              <a:rPr lang="en-US" altLang="zh-CN" kern="0" dirty="0">
                <a:solidFill>
                  <a:srgbClr val="3366FF"/>
                </a:solidFill>
              </a:rPr>
              <a:t> </a:t>
            </a:r>
            <a:r>
              <a:rPr lang="en-HK" altLang="en-US" kern="0" dirty="0"/>
              <a:t> - </a:t>
            </a:r>
            <a:r>
              <a:rPr lang="en-US" altLang="en-US" kern="0" dirty="0"/>
              <a:t>In this example, we have a data producer running in a process, and also a data consumer running in another process.</a:t>
            </a:r>
            <a:endParaRPr lang="en-US" altLang="en-US" b="1" kern="0" dirty="0">
              <a:latin typeface="Courier" pitchFamily="2" charset="0"/>
              <a:cs typeface="Courier New" panose="02070309020205020404" pitchFamily="49" charset="0"/>
            </a:endParaRPr>
          </a:p>
          <a:p>
            <a:pPr lvl="1"/>
            <a:r>
              <a:rPr lang="en-US" altLang="en-US" kern="0" dirty="0"/>
              <a:t>They are not in parent-child relationship. They are created from Shell independently. Either one can be started first.</a:t>
            </a:r>
          </a:p>
          <a:p>
            <a:pPr lvl="1"/>
            <a:r>
              <a:rPr lang="en-US" altLang="en-US" kern="0" dirty="0"/>
              <a:t>Expected behaviors:</a:t>
            </a:r>
          </a:p>
          <a:p>
            <a:pPr lvl="2"/>
            <a:r>
              <a:rPr lang="en-US" altLang="en-US" kern="0" dirty="0"/>
              <a:t>The producer creates a FIFO and then sends data to one end of it.</a:t>
            </a:r>
          </a:p>
          <a:p>
            <a:pPr lvl="2"/>
            <a:r>
              <a:rPr lang="en-US" altLang="en-US" kern="0" dirty="0"/>
              <a:t>The consumer receives the data from the other end of the FIFO.</a:t>
            </a:r>
          </a:p>
          <a:p>
            <a:pPr lvl="1"/>
            <a:r>
              <a:rPr lang="en-US" altLang="en-US" kern="0" dirty="0"/>
              <a:t>We will cover all fundamental operations on FIFOs: </a:t>
            </a:r>
            <a:r>
              <a:rPr lang="en-US" altLang="en-US" b="1" kern="0" dirty="0" err="1">
                <a:latin typeface="Courier" pitchFamily="2" charset="0"/>
              </a:rPr>
              <a:t>mkfifo</a:t>
            </a:r>
            <a:r>
              <a:rPr lang="en-US" altLang="en-US" kern="0" dirty="0"/>
              <a:t> (create), </a:t>
            </a:r>
            <a:r>
              <a:rPr lang="en-US" altLang="en-US" b="1" kern="0" dirty="0">
                <a:latin typeface="Courier" pitchFamily="2" charset="0"/>
              </a:rPr>
              <a:t>open</a:t>
            </a:r>
            <a:r>
              <a:rPr lang="en-US" altLang="en-US" kern="0" dirty="0"/>
              <a:t>, </a:t>
            </a:r>
            <a:r>
              <a:rPr lang="en-US" altLang="en-US" b="1" kern="0" dirty="0">
                <a:latin typeface="Courier" pitchFamily="2" charset="0"/>
              </a:rPr>
              <a:t>read</a:t>
            </a:r>
            <a:r>
              <a:rPr lang="en-US" altLang="en-US" kern="0" dirty="0"/>
              <a:t>, </a:t>
            </a:r>
            <a:r>
              <a:rPr lang="en-US" altLang="en-US" b="1" kern="0" dirty="0">
                <a:latin typeface="Courier" pitchFamily="2" charset="0"/>
              </a:rPr>
              <a:t>write</a:t>
            </a:r>
            <a:r>
              <a:rPr lang="en-US" altLang="en-US" kern="0" dirty="0"/>
              <a:t>, and </a:t>
            </a:r>
            <a:r>
              <a:rPr lang="en-US" altLang="en-US" b="1" kern="0" dirty="0">
                <a:latin typeface="Courier" pitchFamily="2" charset="0"/>
              </a:rPr>
              <a:t>close</a:t>
            </a:r>
            <a:r>
              <a:rPr lang="en-US" altLang="en-US" kern="0" dirty="0"/>
              <a:t>.</a:t>
            </a:r>
          </a:p>
        </p:txBody>
      </p:sp>
    </p:spTree>
    <p:extLst>
      <p:ext uri="{BB962C8B-B14F-4D97-AF65-F5344CB8AC3E}">
        <p14:creationId xmlns:p14="http://schemas.microsoft.com/office/powerpoint/2010/main" val="2268413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A Named Pipe (FIFO) Example</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200" y="1069975"/>
            <a:ext cx="8066088"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b="1" kern="0" dirty="0"/>
              <a:t>Common header for </a:t>
            </a:r>
            <a:r>
              <a:rPr lang="en-US" altLang="zh-CN" b="1" kern="0" dirty="0" err="1"/>
              <a:t>fifo_prod.c</a:t>
            </a:r>
            <a:r>
              <a:rPr lang="en-US" altLang="zh-CN" b="1" kern="0" dirty="0"/>
              <a:t> and </a:t>
            </a:r>
            <a:r>
              <a:rPr lang="en-US" altLang="zh-CN" b="1" kern="0" dirty="0" err="1"/>
              <a:t>fifo_con.c</a:t>
            </a:r>
            <a:endParaRPr lang="en-US" altLang="en-US" kern="0" dirty="0"/>
          </a:p>
        </p:txBody>
      </p:sp>
      <p:sp>
        <p:nvSpPr>
          <p:cNvPr id="7" name="TextBox 6">
            <a:extLst>
              <a:ext uri="{FF2B5EF4-FFF2-40B4-BE49-F238E27FC236}">
                <a16:creationId xmlns:a16="http://schemas.microsoft.com/office/drawing/2014/main" id="{CEA79FCD-930E-E94B-A5D1-A57FF03EDE93}"/>
              </a:ext>
            </a:extLst>
          </p:cNvPr>
          <p:cNvSpPr txBox="1"/>
          <p:nvPr/>
        </p:nvSpPr>
        <p:spPr>
          <a:xfrm>
            <a:off x="2286000" y="1861437"/>
            <a:ext cx="4572000" cy="2893100"/>
          </a:xfrm>
          <a:prstGeom prst="rect">
            <a:avLst/>
          </a:prstGeom>
          <a:noFill/>
        </p:spPr>
        <p:txBody>
          <a:bodyPr wrap="square">
            <a:spAutoFit/>
          </a:bodyPr>
          <a:lstStyle/>
          <a:p>
            <a:r>
              <a:rPr lang="en-US" sz="1600" dirty="0"/>
              <a:t>#include &lt;</a:t>
            </a:r>
            <a:r>
              <a:rPr lang="en-US" sz="1600" dirty="0" err="1"/>
              <a:t>limits.h</a:t>
            </a:r>
            <a:r>
              <a:rPr lang="en-US" sz="1600" dirty="0"/>
              <a:t>&gt;</a:t>
            </a:r>
          </a:p>
          <a:p>
            <a:r>
              <a:rPr lang="en-US" sz="1600" dirty="0"/>
              <a:t>#include &lt;</a:t>
            </a:r>
            <a:r>
              <a:rPr lang="en-US" sz="1600" dirty="0" err="1"/>
              <a:t>unistd.h</a:t>
            </a:r>
            <a:r>
              <a:rPr lang="en-US" sz="1600" dirty="0"/>
              <a:t>&gt;</a:t>
            </a:r>
          </a:p>
          <a:p>
            <a:r>
              <a:rPr lang="en-US" sz="1600" dirty="0"/>
              <a:t>#include &lt;</a:t>
            </a:r>
            <a:r>
              <a:rPr lang="en-US" sz="1600" dirty="0" err="1"/>
              <a:t>stdlib.h</a:t>
            </a:r>
            <a:r>
              <a:rPr lang="en-US" sz="1600" dirty="0"/>
              <a:t>&gt;</a:t>
            </a:r>
          </a:p>
          <a:p>
            <a:r>
              <a:rPr lang="en-US" sz="1600" dirty="0"/>
              <a:t>#include &lt;</a:t>
            </a:r>
            <a:r>
              <a:rPr lang="en-US" sz="1600" dirty="0" err="1"/>
              <a:t>stdio.h</a:t>
            </a:r>
            <a:r>
              <a:rPr lang="en-US" sz="1600" dirty="0"/>
              <a:t>&gt;</a:t>
            </a:r>
          </a:p>
          <a:p>
            <a:r>
              <a:rPr lang="en-US" sz="1600" dirty="0"/>
              <a:t>#include &lt;</a:t>
            </a:r>
            <a:r>
              <a:rPr lang="en-US" sz="1600" dirty="0" err="1"/>
              <a:t>string.h</a:t>
            </a:r>
            <a:r>
              <a:rPr lang="en-US" sz="1600" dirty="0"/>
              <a:t>&gt;</a:t>
            </a:r>
          </a:p>
          <a:p>
            <a:r>
              <a:rPr lang="en-US" sz="1600" dirty="0"/>
              <a:t>#include &lt;</a:t>
            </a:r>
            <a:r>
              <a:rPr lang="en-US" sz="1600" dirty="0" err="1"/>
              <a:t>fcntl.h</a:t>
            </a:r>
            <a:r>
              <a:rPr lang="en-US" sz="1600" dirty="0"/>
              <a:t>&gt;</a:t>
            </a:r>
          </a:p>
          <a:p>
            <a:r>
              <a:rPr lang="en-US" sz="1600" dirty="0"/>
              <a:t>#include &lt;sys/</a:t>
            </a:r>
            <a:r>
              <a:rPr lang="en-US" sz="1600" dirty="0" err="1"/>
              <a:t>types.h</a:t>
            </a:r>
            <a:r>
              <a:rPr lang="en-US" sz="1600" dirty="0"/>
              <a:t>&gt;</a:t>
            </a:r>
          </a:p>
          <a:p>
            <a:r>
              <a:rPr lang="en-US" sz="1600" dirty="0"/>
              <a:t>#include &lt;sys/</a:t>
            </a:r>
            <a:r>
              <a:rPr lang="en-US" sz="1600" dirty="0" err="1"/>
              <a:t>stat.h</a:t>
            </a:r>
            <a:r>
              <a:rPr lang="en-US" sz="1600" dirty="0"/>
              <a:t>&gt;</a:t>
            </a:r>
          </a:p>
          <a:p>
            <a:endParaRPr lang="en-US" sz="1600" dirty="0"/>
          </a:p>
          <a:p>
            <a:r>
              <a:rPr lang="en-US" sz="1600" dirty="0"/>
              <a:t>#define FIFO_NAME "/</a:t>
            </a:r>
            <a:r>
              <a:rPr lang="en-US" sz="1600" dirty="0" err="1"/>
              <a:t>tmp</a:t>
            </a:r>
            <a:r>
              <a:rPr lang="en-US" sz="1600" dirty="0"/>
              <a:t>/</a:t>
            </a:r>
            <a:r>
              <a:rPr lang="en-US" sz="1600" dirty="0" err="1"/>
              <a:t>testp</a:t>
            </a:r>
            <a:r>
              <a:rPr lang="en-US" sz="1600" dirty="0"/>
              <a:t>"</a:t>
            </a:r>
          </a:p>
          <a:p>
            <a:r>
              <a:rPr lang="en-US" sz="1600" dirty="0"/>
              <a:t>#define BUFFER_SIZE 4096</a:t>
            </a:r>
            <a:endParaRPr lang="en-CN" sz="1600" dirty="0"/>
          </a:p>
        </p:txBody>
      </p:sp>
    </p:spTree>
    <p:extLst>
      <p:ext uri="{BB962C8B-B14F-4D97-AF65-F5344CB8AC3E}">
        <p14:creationId xmlns:p14="http://schemas.microsoft.com/office/powerpoint/2010/main" val="3014354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A Named Pipe (FIFO) Example</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200" y="1069975"/>
            <a:ext cx="8066088"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b="1" kern="0" dirty="0"/>
              <a:t>The producer - </a:t>
            </a:r>
            <a:r>
              <a:rPr lang="en-US" altLang="zh-CN" b="1" kern="0" dirty="0" err="1"/>
              <a:t>fifo_prod.c</a:t>
            </a:r>
            <a:endParaRPr lang="en-US" altLang="en-US" kern="0" dirty="0"/>
          </a:p>
        </p:txBody>
      </p:sp>
      <p:sp>
        <p:nvSpPr>
          <p:cNvPr id="10" name="TextBox 9">
            <a:extLst>
              <a:ext uri="{FF2B5EF4-FFF2-40B4-BE49-F238E27FC236}">
                <a16:creationId xmlns:a16="http://schemas.microsoft.com/office/drawing/2014/main" id="{F33EC7A3-57DE-ED41-91B8-2724ADFE1A5F}"/>
              </a:ext>
            </a:extLst>
          </p:cNvPr>
          <p:cNvSpPr txBox="1"/>
          <p:nvPr/>
        </p:nvSpPr>
        <p:spPr>
          <a:xfrm>
            <a:off x="779462" y="1502688"/>
            <a:ext cx="8364538" cy="4031873"/>
          </a:xfrm>
          <a:prstGeom prst="rect">
            <a:avLst/>
          </a:prstGeom>
          <a:noFill/>
        </p:spPr>
        <p:txBody>
          <a:bodyPr wrap="square">
            <a:spAutoFit/>
          </a:bodyPr>
          <a:lstStyle/>
          <a:p>
            <a:r>
              <a:rPr lang="en-US" sz="1600" dirty="0"/>
              <a:t>#define TEN_MEG (1024 * 1024 * 10)</a:t>
            </a:r>
          </a:p>
          <a:p>
            <a:endParaRPr lang="en-US" sz="1600" dirty="0"/>
          </a:p>
          <a:p>
            <a:r>
              <a:rPr lang="en-US" sz="1600" dirty="0"/>
              <a:t>int main(void) {</a:t>
            </a:r>
          </a:p>
          <a:p>
            <a:r>
              <a:rPr lang="en-US" sz="1600" dirty="0"/>
              <a:t>    int </a:t>
            </a:r>
            <a:r>
              <a:rPr lang="en-US" sz="1600" dirty="0" err="1"/>
              <a:t>pipe_fd</a:t>
            </a:r>
            <a:r>
              <a:rPr lang="en-US" sz="1600" dirty="0"/>
              <a:t>;</a:t>
            </a:r>
          </a:p>
          <a:p>
            <a:r>
              <a:rPr lang="en-US" sz="1600" dirty="0"/>
              <a:t>    int res;</a:t>
            </a:r>
          </a:p>
          <a:p>
            <a:r>
              <a:rPr lang="en-US" sz="1600" dirty="0"/>
              <a:t>    int </a:t>
            </a:r>
            <a:r>
              <a:rPr lang="en-US" sz="1600" dirty="0" err="1"/>
              <a:t>open_mode</a:t>
            </a:r>
            <a:r>
              <a:rPr lang="en-US" sz="1600" dirty="0"/>
              <a:t> = O_WRONLY;</a:t>
            </a:r>
          </a:p>
          <a:p>
            <a:r>
              <a:rPr lang="en-US" sz="1600" dirty="0"/>
              <a:t>    int </a:t>
            </a:r>
            <a:r>
              <a:rPr lang="en-US" sz="1600" dirty="0" err="1"/>
              <a:t>bytes_sent</a:t>
            </a:r>
            <a:r>
              <a:rPr lang="en-US" sz="1600" dirty="0"/>
              <a:t> = 0;</a:t>
            </a:r>
          </a:p>
          <a:p>
            <a:r>
              <a:rPr lang="en-US" sz="1600" dirty="0"/>
              <a:t>    char buffer[BUFFER_SIZE + 1];</a:t>
            </a:r>
          </a:p>
          <a:p>
            <a:endParaRPr lang="en-US" sz="1600" dirty="0"/>
          </a:p>
          <a:p>
            <a:r>
              <a:rPr lang="en-US" sz="1600" dirty="0"/>
              <a:t>    if(access(FIFO_NAME, F_OK) == -1) {</a:t>
            </a:r>
          </a:p>
          <a:p>
            <a:r>
              <a:rPr lang="en-US" sz="1600" dirty="0"/>
              <a:t>        </a:t>
            </a:r>
            <a:r>
              <a:rPr lang="en-US" sz="1600" dirty="0">
                <a:solidFill>
                  <a:srgbClr val="C00000"/>
                </a:solidFill>
              </a:rPr>
              <a:t>res = </a:t>
            </a:r>
            <a:r>
              <a:rPr lang="en-US" sz="1600" dirty="0" err="1">
                <a:solidFill>
                  <a:srgbClr val="C00000"/>
                </a:solidFill>
              </a:rPr>
              <a:t>mkfifo</a:t>
            </a:r>
            <a:r>
              <a:rPr lang="en-US" sz="1600" dirty="0">
                <a:solidFill>
                  <a:srgbClr val="C00000"/>
                </a:solidFill>
              </a:rPr>
              <a:t>(FIFO_NAME, 0777);</a:t>
            </a:r>
          </a:p>
          <a:p>
            <a:r>
              <a:rPr lang="en-US" sz="1600" dirty="0"/>
              <a:t>        if(res != 0) {</a:t>
            </a:r>
          </a:p>
          <a:p>
            <a:r>
              <a:rPr lang="en-US" sz="1600" dirty="0"/>
              <a:t>            </a:t>
            </a:r>
            <a:r>
              <a:rPr lang="en-US" sz="1600" dirty="0" err="1"/>
              <a:t>fprintf</a:t>
            </a:r>
            <a:r>
              <a:rPr lang="en-US" sz="1600" dirty="0"/>
              <a:t>(stderr, "Could not create </a:t>
            </a:r>
            <a:r>
              <a:rPr lang="en-US" sz="1600" dirty="0" err="1"/>
              <a:t>fifo</a:t>
            </a:r>
            <a:r>
              <a:rPr lang="en-US" sz="1600" dirty="0"/>
              <a:t> %s\n", FIFO_NAME);</a:t>
            </a:r>
          </a:p>
          <a:p>
            <a:r>
              <a:rPr lang="en-US" sz="1600" dirty="0"/>
              <a:t>            exit(EXIT_FAILURE);</a:t>
            </a:r>
          </a:p>
          <a:p>
            <a:r>
              <a:rPr lang="en-US" sz="1600" dirty="0"/>
              <a:t>        }</a:t>
            </a:r>
          </a:p>
          <a:p>
            <a:r>
              <a:rPr lang="en-US" sz="1600" dirty="0"/>
              <a:t>    }</a:t>
            </a:r>
          </a:p>
        </p:txBody>
      </p:sp>
    </p:spTree>
    <p:extLst>
      <p:ext uri="{BB962C8B-B14F-4D97-AF65-F5344CB8AC3E}">
        <p14:creationId xmlns:p14="http://schemas.microsoft.com/office/powerpoint/2010/main" val="235581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A Named Pipe (FIFO) Example</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200" y="1069975"/>
            <a:ext cx="8066088"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b="1" kern="0" dirty="0"/>
              <a:t>The producer - </a:t>
            </a:r>
            <a:r>
              <a:rPr lang="en-US" altLang="zh-CN" b="1" kern="0" dirty="0" err="1"/>
              <a:t>fifo_prod.c</a:t>
            </a:r>
            <a:endParaRPr lang="en-US" altLang="en-US" kern="0" dirty="0"/>
          </a:p>
        </p:txBody>
      </p:sp>
      <p:sp>
        <p:nvSpPr>
          <p:cNvPr id="10" name="TextBox 9">
            <a:extLst>
              <a:ext uri="{FF2B5EF4-FFF2-40B4-BE49-F238E27FC236}">
                <a16:creationId xmlns:a16="http://schemas.microsoft.com/office/drawing/2014/main" id="{F33EC7A3-57DE-ED41-91B8-2724ADFE1A5F}"/>
              </a:ext>
            </a:extLst>
          </p:cNvPr>
          <p:cNvSpPr txBox="1"/>
          <p:nvPr/>
        </p:nvSpPr>
        <p:spPr>
          <a:xfrm>
            <a:off x="385820" y="1226570"/>
            <a:ext cx="9694193" cy="5509200"/>
          </a:xfrm>
          <a:prstGeom prst="rect">
            <a:avLst/>
          </a:prstGeom>
          <a:noFill/>
        </p:spPr>
        <p:txBody>
          <a:bodyPr wrap="square">
            <a:spAutoFit/>
          </a:bodyPr>
          <a:lstStyle/>
          <a:p>
            <a:endParaRPr lang="en-US" sz="1600" dirty="0"/>
          </a:p>
          <a:p>
            <a:r>
              <a:rPr lang="en-US" sz="1600" dirty="0"/>
              <a:t>    </a:t>
            </a:r>
            <a:r>
              <a:rPr lang="en-US" sz="1600" dirty="0" err="1"/>
              <a:t>printf</a:t>
            </a:r>
            <a:r>
              <a:rPr lang="en-US" sz="1600" dirty="0"/>
              <a:t>("Process %d opening FIFO O_WRONLY\n", </a:t>
            </a:r>
            <a:r>
              <a:rPr lang="en-US" sz="1600" dirty="0" err="1"/>
              <a:t>getpid</a:t>
            </a:r>
            <a:r>
              <a:rPr lang="en-US" sz="1600" dirty="0"/>
              <a:t>());</a:t>
            </a:r>
          </a:p>
          <a:p>
            <a:r>
              <a:rPr lang="en-US" sz="1600" dirty="0"/>
              <a:t>    </a:t>
            </a:r>
            <a:r>
              <a:rPr lang="en-US" sz="1600" dirty="0" err="1">
                <a:solidFill>
                  <a:srgbClr val="C00000"/>
                </a:solidFill>
              </a:rPr>
              <a:t>pipe_fd</a:t>
            </a:r>
            <a:r>
              <a:rPr lang="en-US" sz="1600" dirty="0">
                <a:solidFill>
                  <a:srgbClr val="C00000"/>
                </a:solidFill>
              </a:rPr>
              <a:t> = open(FIFO_NAME, </a:t>
            </a:r>
            <a:r>
              <a:rPr lang="en-US" sz="1600" dirty="0" err="1">
                <a:solidFill>
                  <a:srgbClr val="C00000"/>
                </a:solidFill>
              </a:rPr>
              <a:t>open_mode</a:t>
            </a:r>
            <a:r>
              <a:rPr lang="en-US" sz="1600" dirty="0">
                <a:solidFill>
                  <a:srgbClr val="C00000"/>
                </a:solidFill>
              </a:rPr>
              <a:t>);</a:t>
            </a:r>
          </a:p>
          <a:p>
            <a:r>
              <a:rPr lang="en-US" sz="1600" dirty="0"/>
              <a:t>    </a:t>
            </a:r>
            <a:r>
              <a:rPr lang="en-US" sz="1600" dirty="0" err="1"/>
              <a:t>printf</a:t>
            </a:r>
            <a:r>
              <a:rPr lang="en-US" sz="1600" dirty="0"/>
              <a:t>("Process %d opened </a:t>
            </a:r>
            <a:r>
              <a:rPr lang="en-US" sz="1600" dirty="0" err="1"/>
              <a:t>fd</a:t>
            </a:r>
            <a:r>
              <a:rPr lang="en-US" sz="1600" dirty="0"/>
              <a:t> %d\n", </a:t>
            </a:r>
            <a:r>
              <a:rPr lang="en-US" sz="1600" dirty="0" err="1"/>
              <a:t>getpid</a:t>
            </a:r>
            <a:r>
              <a:rPr lang="en-US" sz="1600" dirty="0"/>
              <a:t>(), </a:t>
            </a:r>
            <a:r>
              <a:rPr lang="en-US" sz="1600" dirty="0" err="1"/>
              <a:t>pipe_fd</a:t>
            </a:r>
            <a:r>
              <a:rPr lang="en-US" sz="1600" dirty="0"/>
              <a:t>);</a:t>
            </a:r>
          </a:p>
          <a:p>
            <a:endParaRPr lang="en-US" sz="1600" dirty="0"/>
          </a:p>
          <a:p>
            <a:r>
              <a:rPr lang="en-US" sz="1600" dirty="0"/>
              <a:t>    if(</a:t>
            </a:r>
            <a:r>
              <a:rPr lang="en-US" sz="1600" dirty="0" err="1"/>
              <a:t>pipe_fd</a:t>
            </a:r>
            <a:r>
              <a:rPr lang="en-US" sz="1600" dirty="0"/>
              <a:t> != -1) {</a:t>
            </a:r>
          </a:p>
          <a:p>
            <a:r>
              <a:rPr lang="en-US" sz="1600" dirty="0"/>
              <a:t>        while(</a:t>
            </a:r>
            <a:r>
              <a:rPr lang="en-US" sz="1600" dirty="0" err="1"/>
              <a:t>bytes_sent</a:t>
            </a:r>
            <a:r>
              <a:rPr lang="en-US" sz="1600" dirty="0"/>
              <a:t> &lt; TEN_MEG) {</a:t>
            </a:r>
          </a:p>
          <a:p>
            <a:r>
              <a:rPr lang="en-US" sz="1600" dirty="0"/>
              <a:t>            </a:t>
            </a:r>
            <a:r>
              <a:rPr lang="en-US" sz="1600" dirty="0">
                <a:solidFill>
                  <a:srgbClr val="C00000"/>
                </a:solidFill>
              </a:rPr>
              <a:t>res = write(</a:t>
            </a:r>
            <a:r>
              <a:rPr lang="en-US" sz="1600" dirty="0" err="1">
                <a:solidFill>
                  <a:srgbClr val="C00000"/>
                </a:solidFill>
              </a:rPr>
              <a:t>pipe_fd</a:t>
            </a:r>
            <a:r>
              <a:rPr lang="en-US" sz="1600" dirty="0">
                <a:solidFill>
                  <a:srgbClr val="C00000"/>
                </a:solidFill>
              </a:rPr>
              <a:t>, buffer, BUFFER_SIZE);</a:t>
            </a:r>
          </a:p>
          <a:p>
            <a:r>
              <a:rPr lang="en-US" sz="1600" dirty="0"/>
              <a:t>            if(res == -1) {</a:t>
            </a:r>
          </a:p>
          <a:p>
            <a:r>
              <a:rPr lang="en-US" sz="1600" dirty="0"/>
              <a:t>                </a:t>
            </a:r>
            <a:r>
              <a:rPr lang="en-US" sz="1600" dirty="0" err="1"/>
              <a:t>fprintf</a:t>
            </a:r>
            <a:r>
              <a:rPr lang="en-US" sz="1600" dirty="0"/>
              <a:t>(stderr, "Write error on pipe\n");</a:t>
            </a:r>
          </a:p>
          <a:p>
            <a:r>
              <a:rPr lang="en-US" sz="1600" dirty="0"/>
              <a:t>                exit(EXIT_FAILURE);</a:t>
            </a:r>
          </a:p>
          <a:p>
            <a:r>
              <a:rPr lang="en-US" sz="1600" dirty="0"/>
              <a:t>            }</a:t>
            </a:r>
          </a:p>
          <a:p>
            <a:r>
              <a:rPr lang="en-US" sz="1600" dirty="0"/>
              <a:t>            </a:t>
            </a:r>
            <a:r>
              <a:rPr lang="en-US" sz="1600" dirty="0" err="1"/>
              <a:t>bytes_sent</a:t>
            </a:r>
            <a:r>
              <a:rPr lang="en-US" sz="1600" dirty="0"/>
              <a:t> += res;</a:t>
            </a:r>
          </a:p>
          <a:p>
            <a:r>
              <a:rPr lang="en-US" sz="1600" dirty="0"/>
              <a:t>        }</a:t>
            </a:r>
          </a:p>
          <a:p>
            <a:r>
              <a:rPr lang="en-US" sz="1600" dirty="0"/>
              <a:t>        </a:t>
            </a:r>
            <a:r>
              <a:rPr lang="en-US" sz="1600" dirty="0">
                <a:solidFill>
                  <a:srgbClr val="C00000"/>
                </a:solidFill>
              </a:rPr>
              <a:t>close(</a:t>
            </a:r>
            <a:r>
              <a:rPr lang="en-US" sz="1600" dirty="0" err="1">
                <a:solidFill>
                  <a:srgbClr val="C00000"/>
                </a:solidFill>
              </a:rPr>
              <a:t>pipe_fd</a:t>
            </a:r>
            <a:r>
              <a:rPr lang="en-US" sz="1600" dirty="0">
                <a:solidFill>
                  <a:srgbClr val="C00000"/>
                </a:solidFill>
              </a:rPr>
              <a:t>);</a:t>
            </a:r>
          </a:p>
          <a:p>
            <a:r>
              <a:rPr lang="en-US" sz="1600" dirty="0"/>
              <a:t>    }</a:t>
            </a:r>
          </a:p>
          <a:p>
            <a:r>
              <a:rPr lang="en-US" sz="1600" dirty="0"/>
              <a:t>    else {</a:t>
            </a:r>
          </a:p>
          <a:p>
            <a:r>
              <a:rPr lang="en-US" sz="1600" dirty="0"/>
              <a:t>        exit(EXIT_FAILURE);</a:t>
            </a:r>
          </a:p>
          <a:p>
            <a:r>
              <a:rPr lang="en-US" sz="1600" dirty="0"/>
              <a:t>    }</a:t>
            </a:r>
          </a:p>
          <a:p>
            <a:r>
              <a:rPr lang="en-US" sz="1600" dirty="0"/>
              <a:t>    </a:t>
            </a:r>
            <a:r>
              <a:rPr lang="en-US" sz="1600" dirty="0" err="1"/>
              <a:t>printf</a:t>
            </a:r>
            <a:r>
              <a:rPr lang="en-US" sz="1600" dirty="0"/>
              <a:t>("Process %d finished\n", </a:t>
            </a:r>
            <a:r>
              <a:rPr lang="en-US" sz="1600" dirty="0" err="1"/>
              <a:t>getpid</a:t>
            </a:r>
            <a:r>
              <a:rPr lang="en-US" sz="1600" dirty="0"/>
              <a:t>());</a:t>
            </a:r>
          </a:p>
          <a:p>
            <a:r>
              <a:rPr lang="en-US" sz="1600" dirty="0"/>
              <a:t>    exit(EXIT_SUCCESS);</a:t>
            </a:r>
          </a:p>
          <a:p>
            <a:r>
              <a:rPr lang="en-US" sz="1600" dirty="0"/>
              <a:t>}</a:t>
            </a:r>
            <a:endParaRPr lang="en-CN" sz="1600" dirty="0"/>
          </a:p>
        </p:txBody>
      </p:sp>
    </p:spTree>
    <p:extLst>
      <p:ext uri="{BB962C8B-B14F-4D97-AF65-F5344CB8AC3E}">
        <p14:creationId xmlns:p14="http://schemas.microsoft.com/office/powerpoint/2010/main" val="270583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dirty="0"/>
              <a:t>A Named Pipe (FIFO) Example</a:t>
            </a:r>
            <a:endParaRPr lang="en-US" altLang="en-US" sz="2600" dirty="0"/>
          </a:p>
        </p:txBody>
      </p:sp>
      <p:sp>
        <p:nvSpPr>
          <p:cNvPr id="5" name="Rectangle 3">
            <a:extLst>
              <a:ext uri="{FF2B5EF4-FFF2-40B4-BE49-F238E27FC236}">
                <a16:creationId xmlns:a16="http://schemas.microsoft.com/office/drawing/2014/main" id="{6C2C6248-05D9-764F-8744-050BE75AD570}"/>
              </a:ext>
            </a:extLst>
          </p:cNvPr>
          <p:cNvSpPr txBox="1">
            <a:spLocks noChangeArrowheads="1"/>
          </p:cNvSpPr>
          <p:nvPr/>
        </p:nvSpPr>
        <p:spPr bwMode="auto">
          <a:xfrm>
            <a:off x="457200" y="1069975"/>
            <a:ext cx="8066088" cy="19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b="1" kern="0" dirty="0"/>
              <a:t>The consumer - </a:t>
            </a:r>
            <a:r>
              <a:rPr lang="en-US" altLang="zh-CN" b="1" kern="0" dirty="0" err="1"/>
              <a:t>fifo_con.c</a:t>
            </a:r>
            <a:endParaRPr lang="en-US" altLang="en-US" kern="0" dirty="0"/>
          </a:p>
        </p:txBody>
      </p:sp>
      <p:sp>
        <p:nvSpPr>
          <p:cNvPr id="8" name="TextBox 7">
            <a:extLst>
              <a:ext uri="{FF2B5EF4-FFF2-40B4-BE49-F238E27FC236}">
                <a16:creationId xmlns:a16="http://schemas.microsoft.com/office/drawing/2014/main" id="{44131BE1-71E0-BD4C-9C14-C6A1A9D197C0}"/>
              </a:ext>
            </a:extLst>
          </p:cNvPr>
          <p:cNvSpPr txBox="1"/>
          <p:nvPr/>
        </p:nvSpPr>
        <p:spPr>
          <a:xfrm>
            <a:off x="348179" y="1399529"/>
            <a:ext cx="8711931" cy="5693866"/>
          </a:xfrm>
          <a:prstGeom prst="rect">
            <a:avLst/>
          </a:prstGeom>
          <a:noFill/>
        </p:spPr>
        <p:txBody>
          <a:bodyPr wrap="square">
            <a:spAutoFit/>
          </a:bodyPr>
          <a:lstStyle/>
          <a:p>
            <a:r>
              <a:rPr lang="en-US" sz="1400" dirty="0"/>
              <a:t>int main(void) {</a:t>
            </a:r>
          </a:p>
          <a:p>
            <a:r>
              <a:rPr lang="en-US" sz="1400" dirty="0"/>
              <a:t>    int </a:t>
            </a:r>
            <a:r>
              <a:rPr lang="en-US" sz="1400" dirty="0" err="1"/>
              <a:t>pipe_fd</a:t>
            </a:r>
            <a:r>
              <a:rPr lang="en-US" sz="1400" dirty="0"/>
              <a:t>;</a:t>
            </a:r>
          </a:p>
          <a:p>
            <a:r>
              <a:rPr lang="en-US" sz="1400" dirty="0"/>
              <a:t>    int res;</a:t>
            </a:r>
          </a:p>
          <a:p>
            <a:r>
              <a:rPr lang="en-US" sz="1400" dirty="0"/>
              <a:t>    int </a:t>
            </a:r>
            <a:r>
              <a:rPr lang="en-US" sz="1400" dirty="0" err="1"/>
              <a:t>open_mode</a:t>
            </a:r>
            <a:r>
              <a:rPr lang="en-US" sz="1400" dirty="0"/>
              <a:t> = O_RDONLY;</a:t>
            </a:r>
          </a:p>
          <a:p>
            <a:r>
              <a:rPr lang="en-US" sz="1400" dirty="0"/>
              <a:t>    int </a:t>
            </a:r>
            <a:r>
              <a:rPr lang="en-US" sz="1400" dirty="0" err="1"/>
              <a:t>bytes_read</a:t>
            </a:r>
            <a:r>
              <a:rPr lang="en-US" sz="1400" dirty="0"/>
              <a:t> = 0;</a:t>
            </a:r>
          </a:p>
          <a:p>
            <a:r>
              <a:rPr lang="en-US" sz="1400" dirty="0"/>
              <a:t>    char buffer[BUFFER_SIZE + 1];</a:t>
            </a:r>
          </a:p>
          <a:p>
            <a:r>
              <a:rPr lang="en-US" sz="1400" dirty="0"/>
              <a:t>    </a:t>
            </a:r>
            <a:r>
              <a:rPr lang="en-US" sz="1400" dirty="0" err="1"/>
              <a:t>memset</a:t>
            </a:r>
            <a:r>
              <a:rPr lang="en-US" sz="1400" dirty="0"/>
              <a:t>(buffer, '\0', </a:t>
            </a:r>
            <a:r>
              <a:rPr lang="en-US" sz="1400" dirty="0" err="1"/>
              <a:t>sizeof</a:t>
            </a:r>
            <a:r>
              <a:rPr lang="en-US" sz="1400" dirty="0"/>
              <a:t>(buffer));</a:t>
            </a:r>
          </a:p>
          <a:p>
            <a:endParaRPr lang="en-US" sz="1400" dirty="0"/>
          </a:p>
          <a:p>
            <a:r>
              <a:rPr lang="en-US" sz="1400" dirty="0"/>
              <a:t>    </a:t>
            </a:r>
            <a:r>
              <a:rPr lang="en-US" sz="1400" dirty="0" err="1"/>
              <a:t>printf</a:t>
            </a:r>
            <a:r>
              <a:rPr lang="en-US" sz="1400" dirty="0"/>
              <a:t>("Process %d opening FIFO O_RDONLY\n", </a:t>
            </a:r>
            <a:r>
              <a:rPr lang="en-US" sz="1400" dirty="0" err="1"/>
              <a:t>getpid</a:t>
            </a:r>
            <a:r>
              <a:rPr lang="en-US" sz="1400" dirty="0"/>
              <a:t>());</a:t>
            </a:r>
          </a:p>
          <a:p>
            <a:r>
              <a:rPr lang="en-US" sz="1400" dirty="0"/>
              <a:t>    </a:t>
            </a:r>
            <a:r>
              <a:rPr lang="en-US" sz="1400" dirty="0" err="1">
                <a:solidFill>
                  <a:srgbClr val="C00000"/>
                </a:solidFill>
              </a:rPr>
              <a:t>pipe_fd</a:t>
            </a:r>
            <a:r>
              <a:rPr lang="en-US" sz="1400" dirty="0">
                <a:solidFill>
                  <a:srgbClr val="C00000"/>
                </a:solidFill>
              </a:rPr>
              <a:t> = open(FIFO_NAME, </a:t>
            </a:r>
            <a:r>
              <a:rPr lang="en-US" sz="1400" dirty="0" err="1">
                <a:solidFill>
                  <a:srgbClr val="C00000"/>
                </a:solidFill>
              </a:rPr>
              <a:t>open_mode</a:t>
            </a:r>
            <a:r>
              <a:rPr lang="en-US" sz="1400" dirty="0">
                <a:solidFill>
                  <a:srgbClr val="C00000"/>
                </a:solidFill>
              </a:rPr>
              <a:t>);</a:t>
            </a:r>
          </a:p>
          <a:p>
            <a:r>
              <a:rPr lang="en-US" sz="1400" dirty="0"/>
              <a:t>    </a:t>
            </a:r>
            <a:r>
              <a:rPr lang="en-US" sz="1400" dirty="0" err="1"/>
              <a:t>printf</a:t>
            </a:r>
            <a:r>
              <a:rPr lang="en-US" sz="1400" dirty="0"/>
              <a:t>("Process %d opened </a:t>
            </a:r>
            <a:r>
              <a:rPr lang="en-US" sz="1400" dirty="0" err="1"/>
              <a:t>fd</a:t>
            </a:r>
            <a:r>
              <a:rPr lang="en-US" sz="1400" dirty="0"/>
              <a:t> %d\n", </a:t>
            </a:r>
            <a:r>
              <a:rPr lang="en-US" sz="1400" dirty="0" err="1"/>
              <a:t>getpid</a:t>
            </a:r>
            <a:r>
              <a:rPr lang="en-US" sz="1400" dirty="0"/>
              <a:t>(), </a:t>
            </a:r>
            <a:r>
              <a:rPr lang="en-US" sz="1400" dirty="0" err="1"/>
              <a:t>pipe_fd</a:t>
            </a:r>
            <a:r>
              <a:rPr lang="en-US" sz="1400" dirty="0"/>
              <a:t>);</a:t>
            </a:r>
          </a:p>
          <a:p>
            <a:endParaRPr lang="en-US" sz="1400" dirty="0"/>
          </a:p>
          <a:p>
            <a:r>
              <a:rPr lang="en-US" sz="1400" dirty="0"/>
              <a:t>    if(</a:t>
            </a:r>
            <a:r>
              <a:rPr lang="en-US" sz="1400" dirty="0" err="1"/>
              <a:t>pipe_fd</a:t>
            </a:r>
            <a:r>
              <a:rPr lang="en-US" sz="1400" dirty="0"/>
              <a:t> != -1) {</a:t>
            </a:r>
          </a:p>
          <a:p>
            <a:r>
              <a:rPr lang="en-US" sz="1400" dirty="0"/>
              <a:t>        do {</a:t>
            </a:r>
          </a:p>
          <a:p>
            <a:r>
              <a:rPr lang="en-US" sz="1400" dirty="0"/>
              <a:t>            </a:t>
            </a:r>
            <a:r>
              <a:rPr lang="en-US" sz="1400" dirty="0">
                <a:solidFill>
                  <a:srgbClr val="C00000"/>
                </a:solidFill>
              </a:rPr>
              <a:t>res = read(</a:t>
            </a:r>
            <a:r>
              <a:rPr lang="en-US" sz="1400" dirty="0" err="1">
                <a:solidFill>
                  <a:srgbClr val="C00000"/>
                </a:solidFill>
              </a:rPr>
              <a:t>pipe_fd</a:t>
            </a:r>
            <a:r>
              <a:rPr lang="en-US" sz="1400" dirty="0">
                <a:solidFill>
                  <a:srgbClr val="C00000"/>
                </a:solidFill>
              </a:rPr>
              <a:t>, buffer, BUFFER_SIZE);</a:t>
            </a:r>
          </a:p>
          <a:p>
            <a:r>
              <a:rPr lang="en-US" sz="1400" dirty="0"/>
              <a:t>            </a:t>
            </a:r>
            <a:r>
              <a:rPr lang="en-US" sz="1400" dirty="0" err="1"/>
              <a:t>bytes_read</a:t>
            </a:r>
            <a:r>
              <a:rPr lang="en-US" sz="1400" dirty="0"/>
              <a:t> += res;</a:t>
            </a:r>
          </a:p>
          <a:p>
            <a:r>
              <a:rPr lang="en-US" sz="1400" dirty="0"/>
              <a:t>        } while (res &gt; 0);</a:t>
            </a:r>
          </a:p>
          <a:p>
            <a:r>
              <a:rPr lang="en-US" sz="1400" dirty="0"/>
              <a:t>        </a:t>
            </a:r>
            <a:r>
              <a:rPr lang="en-US" sz="1400" dirty="0">
                <a:solidFill>
                  <a:srgbClr val="C00000"/>
                </a:solidFill>
              </a:rPr>
              <a:t>close(</a:t>
            </a:r>
            <a:r>
              <a:rPr lang="en-US" sz="1400" dirty="0" err="1">
                <a:solidFill>
                  <a:srgbClr val="C00000"/>
                </a:solidFill>
              </a:rPr>
              <a:t>pipe_fd</a:t>
            </a:r>
            <a:r>
              <a:rPr lang="en-US" sz="1400" dirty="0">
                <a:solidFill>
                  <a:srgbClr val="C00000"/>
                </a:solidFill>
              </a:rPr>
              <a:t>);</a:t>
            </a:r>
          </a:p>
          <a:p>
            <a:r>
              <a:rPr lang="en-US" sz="1400" dirty="0"/>
              <a:t>    }</a:t>
            </a:r>
          </a:p>
          <a:p>
            <a:r>
              <a:rPr lang="en-US" sz="1400" dirty="0"/>
              <a:t>    else {</a:t>
            </a:r>
          </a:p>
          <a:p>
            <a:r>
              <a:rPr lang="en-US" sz="1400" dirty="0"/>
              <a:t>        exit(EXIT_FAILURE);</a:t>
            </a:r>
          </a:p>
          <a:p>
            <a:r>
              <a:rPr lang="en-US" sz="1400" dirty="0"/>
              <a:t>    }</a:t>
            </a:r>
          </a:p>
          <a:p>
            <a:r>
              <a:rPr lang="en-US" sz="1400" dirty="0"/>
              <a:t>    </a:t>
            </a:r>
            <a:r>
              <a:rPr lang="en-US" sz="1400" dirty="0" err="1"/>
              <a:t>printf</a:t>
            </a:r>
            <a:r>
              <a:rPr lang="en-US" sz="1400" dirty="0"/>
              <a:t>("Process %d finished, %d bytes read\n", </a:t>
            </a:r>
            <a:r>
              <a:rPr lang="en-US" sz="1400" dirty="0" err="1"/>
              <a:t>getpid</a:t>
            </a:r>
            <a:r>
              <a:rPr lang="en-US" sz="1400" dirty="0"/>
              <a:t>(), </a:t>
            </a:r>
            <a:r>
              <a:rPr lang="en-US" sz="1400" dirty="0" err="1"/>
              <a:t>bytes_read</a:t>
            </a:r>
            <a:r>
              <a:rPr lang="en-US" sz="1400" dirty="0"/>
              <a:t>);</a:t>
            </a:r>
          </a:p>
          <a:p>
            <a:r>
              <a:rPr lang="en-US" sz="1400" dirty="0"/>
              <a:t>    exit(EXIT_SUCCESS);</a:t>
            </a:r>
          </a:p>
          <a:p>
            <a:r>
              <a:rPr lang="en-US" sz="1400" dirty="0"/>
              <a:t>}</a:t>
            </a:r>
            <a:endParaRPr lang="en-CN" sz="1400" dirty="0"/>
          </a:p>
        </p:txBody>
      </p:sp>
    </p:spTree>
    <p:extLst>
      <p:ext uri="{BB962C8B-B14F-4D97-AF65-F5344CB8AC3E}">
        <p14:creationId xmlns:p14="http://schemas.microsoft.com/office/powerpoint/2010/main" val="1449082712"/>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22117</TotalTime>
  <Words>2924</Words>
  <Application>Microsoft Macintosh PowerPoint</Application>
  <PresentationFormat>全屏显示(4:3)</PresentationFormat>
  <Paragraphs>295</Paragraphs>
  <Slides>33</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Arial</vt:lpstr>
      <vt:lpstr>Courier</vt:lpstr>
      <vt:lpstr>Courier New</vt:lpstr>
      <vt:lpstr>Helvetica</vt:lpstr>
      <vt:lpstr>Menlo</vt:lpstr>
      <vt:lpstr>Monotype Sorts</vt:lpstr>
      <vt:lpstr>Times New Roman</vt:lpstr>
      <vt:lpstr>Verdana</vt:lpstr>
      <vt:lpstr>Webdings</vt:lpstr>
      <vt:lpstr>Wingdings</vt:lpstr>
      <vt:lpstr>os-8</vt:lpstr>
      <vt:lpstr>Spring 2024 COMP 3511 Review #3</vt:lpstr>
      <vt:lpstr>Coverages</vt:lpstr>
      <vt:lpstr>Quick Review on Pipes</vt:lpstr>
      <vt:lpstr>PowerPoint 演示文稿</vt:lpstr>
      <vt:lpstr>A Named Pipe (FIFO) Example</vt:lpstr>
      <vt:lpstr>A Named Pipe (FIFO) Example</vt:lpstr>
      <vt:lpstr>A Named Pipe (FIFO) Example</vt:lpstr>
      <vt:lpstr>A Named Pipe (FIFO) Example</vt:lpstr>
      <vt:lpstr>A Named Pipe (FIFO) Example</vt:lpstr>
      <vt:lpstr>A Named Pipe (FIFO) Example</vt:lpstr>
      <vt:lpstr>Blocking I/O</vt:lpstr>
      <vt:lpstr>Recap the APIs</vt:lpstr>
      <vt:lpstr>Recap the APIs</vt:lpstr>
      <vt:lpstr>Recap the APIs</vt:lpstr>
      <vt:lpstr>Recap the APIs</vt:lpstr>
      <vt:lpstr>Recap the APIs</vt:lpstr>
      <vt:lpstr>Recap the APIs</vt:lpstr>
      <vt:lpstr>Pthreads</vt:lpstr>
      <vt:lpstr>Pthreads</vt:lpstr>
      <vt:lpstr>Pthreads Example</vt:lpstr>
      <vt:lpstr>pthread_create function</vt:lpstr>
      <vt:lpstr>Pthreads Example: Create &amp; Join</vt:lpstr>
      <vt:lpstr>Pthreads Example (Cont.)</vt:lpstr>
      <vt:lpstr>Pthreads Example (Cont.)</vt:lpstr>
      <vt:lpstr>Test the pthread program</vt:lpstr>
      <vt:lpstr>Pthreads Code for Joining 10 Threads</vt:lpstr>
      <vt:lpstr>Another Pthreads example</vt:lpstr>
      <vt:lpstr>Trace the threads(1)</vt:lpstr>
      <vt:lpstr>Trace the threads(2)</vt:lpstr>
      <vt:lpstr>Time to consider…</vt:lpstr>
      <vt:lpstr>Trace the threads(3)</vt:lpstr>
      <vt:lpstr>Extend this example…</vt:lpstr>
      <vt:lpstr>What is the possible outputs?</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悦 刘</cp:lastModifiedBy>
  <cp:revision>492</cp:revision>
  <cp:lastPrinted>2013-09-10T17:57:57Z</cp:lastPrinted>
  <dcterms:created xsi:type="dcterms:W3CDTF">2011-01-13T23:43:38Z</dcterms:created>
  <dcterms:modified xsi:type="dcterms:W3CDTF">2024-03-03T15:30:50Z</dcterms:modified>
</cp:coreProperties>
</file>